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669" r:id="rId4"/>
    <p:sldMasterId id="2147483739" r:id="rId5"/>
  </p:sldMasterIdLst>
  <p:notesMasterIdLst>
    <p:notesMasterId r:id="rId30"/>
  </p:notesMasterIdLst>
  <p:sldIdLst>
    <p:sldId id="256" r:id="rId6"/>
    <p:sldId id="257" r:id="rId7"/>
    <p:sldId id="266" r:id="rId8"/>
    <p:sldId id="267" r:id="rId9"/>
    <p:sldId id="268" r:id="rId10"/>
    <p:sldId id="296" r:id="rId11"/>
    <p:sldId id="298" r:id="rId12"/>
    <p:sldId id="299" r:id="rId13"/>
    <p:sldId id="302" r:id="rId14"/>
    <p:sldId id="284" r:id="rId15"/>
    <p:sldId id="285" r:id="rId16"/>
    <p:sldId id="286" r:id="rId17"/>
    <p:sldId id="304" r:id="rId18"/>
    <p:sldId id="305" r:id="rId19"/>
    <p:sldId id="306" r:id="rId20"/>
    <p:sldId id="287" r:id="rId21"/>
    <p:sldId id="288" r:id="rId22"/>
    <p:sldId id="289" r:id="rId23"/>
    <p:sldId id="290" r:id="rId24"/>
    <p:sldId id="291" r:id="rId25"/>
    <p:sldId id="308" r:id="rId26"/>
    <p:sldId id="309" r:id="rId27"/>
    <p:sldId id="303" r:id="rId28"/>
    <p:sldId id="265" r:id="rId2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0265D"/>
    <a:srgbClr val="EBAFB5"/>
    <a:srgbClr val="F4D3D6"/>
    <a:srgbClr val="F9E8EA"/>
    <a:srgbClr val="020000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154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10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F6CF26-3DED-4FD6-957C-9B62C8344F00}" type="doc">
      <dgm:prSet loTypeId="urn:microsoft.com/office/officeart/2005/8/layout/process2" loCatId="process" qsTypeId="urn:microsoft.com/office/officeart/2005/8/quickstyle/3d9" qsCatId="3D" csTypeId="urn:microsoft.com/office/officeart/2005/8/colors/accent6_5" csCatId="accent6" phldr="1"/>
      <dgm:spPr/>
    </dgm:pt>
    <dgm:pt modelId="{DC64F01C-7F90-4AE3-A8AC-2C8631040AEF}">
      <dgm:prSet phldrT="[Texto]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Melhorias no processo de desenvolvimento</a:t>
          </a:r>
        </a:p>
      </dgm:t>
    </dgm:pt>
    <dgm:pt modelId="{F1F9CBEF-2897-4A5F-A690-087E1E466465}" type="parTrans" cxnId="{8ABFEF99-C811-4122-B408-1FD0C2D8ABA3}">
      <dgm:prSet/>
      <dgm:spPr/>
      <dgm:t>
        <a:bodyPr/>
        <a:lstStyle/>
        <a:p>
          <a:endParaRPr lang="pt-BR"/>
        </a:p>
      </dgm:t>
    </dgm:pt>
    <dgm:pt modelId="{0915F6D0-2F2F-437B-BE37-CE5C17034192}" type="sibTrans" cxnId="{8ABFEF99-C811-4122-B408-1FD0C2D8ABA3}">
      <dgm:prSet/>
      <dgm:spPr/>
      <dgm:t>
        <a:bodyPr/>
        <a:lstStyle/>
        <a:p>
          <a:endParaRPr lang="pt-BR"/>
        </a:p>
      </dgm:t>
    </dgm:pt>
    <dgm:pt modelId="{3DCFF9AD-8799-4B2B-B59A-531733479B15}">
      <dgm:prSet phldrT="[Texto]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Software de melhor qualidade</a:t>
          </a:r>
        </a:p>
      </dgm:t>
    </dgm:pt>
    <dgm:pt modelId="{F0904F8D-B2DB-4CFD-A2AE-7C5010DFF3A3}" type="parTrans" cxnId="{1613A8A9-AC6A-4680-AA51-B63FB12B34C6}">
      <dgm:prSet/>
      <dgm:spPr/>
      <dgm:t>
        <a:bodyPr/>
        <a:lstStyle/>
        <a:p>
          <a:endParaRPr lang="pt-BR"/>
        </a:p>
      </dgm:t>
    </dgm:pt>
    <dgm:pt modelId="{E9BCE89A-42F3-445F-9E95-713EE56259B8}" type="sibTrans" cxnId="{1613A8A9-AC6A-4680-AA51-B63FB12B34C6}">
      <dgm:prSet/>
      <dgm:spPr/>
      <dgm:t>
        <a:bodyPr/>
        <a:lstStyle/>
        <a:p>
          <a:endParaRPr lang="pt-BR"/>
        </a:p>
      </dgm:t>
    </dgm:pt>
    <dgm:pt modelId="{B228FE0E-59E5-477D-B93B-D1BB551053A7}" type="pres">
      <dgm:prSet presAssocID="{9FF6CF26-3DED-4FD6-957C-9B62C8344F00}" presName="linearFlow" presStyleCnt="0">
        <dgm:presLayoutVars>
          <dgm:resizeHandles val="exact"/>
        </dgm:presLayoutVars>
      </dgm:prSet>
      <dgm:spPr/>
    </dgm:pt>
    <dgm:pt modelId="{95D60DC8-DA7C-48AA-81C1-5DAA43636CBF}" type="pres">
      <dgm:prSet presAssocID="{DC64F01C-7F90-4AE3-A8AC-2C8631040AEF}" presName="node" presStyleLbl="node1" presStyleIdx="0" presStyleCnt="2">
        <dgm:presLayoutVars>
          <dgm:bulletEnabled val="1"/>
        </dgm:presLayoutVars>
      </dgm:prSet>
      <dgm:spPr/>
    </dgm:pt>
    <dgm:pt modelId="{F406B9D2-A429-4B67-B6F8-88F297D2546D}" type="pres">
      <dgm:prSet presAssocID="{0915F6D0-2F2F-437B-BE37-CE5C17034192}" presName="sibTrans" presStyleLbl="sibTrans2D1" presStyleIdx="0" presStyleCnt="1"/>
      <dgm:spPr/>
    </dgm:pt>
    <dgm:pt modelId="{1ABAA491-5A21-4088-9E7E-B3F975426BB0}" type="pres">
      <dgm:prSet presAssocID="{0915F6D0-2F2F-437B-BE37-CE5C17034192}" presName="connectorText" presStyleLbl="sibTrans2D1" presStyleIdx="0" presStyleCnt="1"/>
      <dgm:spPr/>
    </dgm:pt>
    <dgm:pt modelId="{37B3E06B-9418-448F-B0F8-AE9064353C40}" type="pres">
      <dgm:prSet presAssocID="{3DCFF9AD-8799-4B2B-B59A-531733479B15}" presName="node" presStyleLbl="node1" presStyleIdx="1" presStyleCnt="2">
        <dgm:presLayoutVars>
          <dgm:bulletEnabled val="1"/>
        </dgm:presLayoutVars>
      </dgm:prSet>
      <dgm:spPr/>
    </dgm:pt>
  </dgm:ptLst>
  <dgm:cxnLst>
    <dgm:cxn modelId="{68488D34-E69D-4BC6-9834-16358D9FB260}" type="presOf" srcId="{DC64F01C-7F90-4AE3-A8AC-2C8631040AEF}" destId="{95D60DC8-DA7C-48AA-81C1-5DAA43636CBF}" srcOrd="0" destOrd="0" presId="urn:microsoft.com/office/officeart/2005/8/layout/process2"/>
    <dgm:cxn modelId="{4A553978-C061-49E9-8DAB-CBC24860483B}" type="presOf" srcId="{0915F6D0-2F2F-437B-BE37-CE5C17034192}" destId="{F406B9D2-A429-4B67-B6F8-88F297D2546D}" srcOrd="0" destOrd="0" presId="urn:microsoft.com/office/officeart/2005/8/layout/process2"/>
    <dgm:cxn modelId="{B80F887A-861F-4745-90BC-1639500528DE}" type="presOf" srcId="{3DCFF9AD-8799-4B2B-B59A-531733479B15}" destId="{37B3E06B-9418-448F-B0F8-AE9064353C40}" srcOrd="0" destOrd="0" presId="urn:microsoft.com/office/officeart/2005/8/layout/process2"/>
    <dgm:cxn modelId="{23B9717D-ED8C-4338-9E11-CB380176B34C}" type="presOf" srcId="{9FF6CF26-3DED-4FD6-957C-9B62C8344F00}" destId="{B228FE0E-59E5-477D-B93B-D1BB551053A7}" srcOrd="0" destOrd="0" presId="urn:microsoft.com/office/officeart/2005/8/layout/process2"/>
    <dgm:cxn modelId="{8ABFEF99-C811-4122-B408-1FD0C2D8ABA3}" srcId="{9FF6CF26-3DED-4FD6-957C-9B62C8344F00}" destId="{DC64F01C-7F90-4AE3-A8AC-2C8631040AEF}" srcOrd="0" destOrd="0" parTransId="{F1F9CBEF-2897-4A5F-A690-087E1E466465}" sibTransId="{0915F6D0-2F2F-437B-BE37-CE5C17034192}"/>
    <dgm:cxn modelId="{1613A8A9-AC6A-4680-AA51-B63FB12B34C6}" srcId="{9FF6CF26-3DED-4FD6-957C-9B62C8344F00}" destId="{3DCFF9AD-8799-4B2B-B59A-531733479B15}" srcOrd="1" destOrd="0" parTransId="{F0904F8D-B2DB-4CFD-A2AE-7C5010DFF3A3}" sibTransId="{E9BCE89A-42F3-445F-9E95-713EE56259B8}"/>
    <dgm:cxn modelId="{16C90DC2-2E59-4036-B9CC-7CF329937745}" type="presOf" srcId="{0915F6D0-2F2F-437B-BE37-CE5C17034192}" destId="{1ABAA491-5A21-4088-9E7E-B3F975426BB0}" srcOrd="1" destOrd="0" presId="urn:microsoft.com/office/officeart/2005/8/layout/process2"/>
    <dgm:cxn modelId="{F3FC1D76-BC0B-4EE9-9C54-40B5858502E2}" type="presParOf" srcId="{B228FE0E-59E5-477D-B93B-D1BB551053A7}" destId="{95D60DC8-DA7C-48AA-81C1-5DAA43636CBF}" srcOrd="0" destOrd="0" presId="urn:microsoft.com/office/officeart/2005/8/layout/process2"/>
    <dgm:cxn modelId="{D4E598A8-ACB2-4AB5-9A00-020287C84C82}" type="presParOf" srcId="{B228FE0E-59E5-477D-B93B-D1BB551053A7}" destId="{F406B9D2-A429-4B67-B6F8-88F297D2546D}" srcOrd="1" destOrd="0" presId="urn:microsoft.com/office/officeart/2005/8/layout/process2"/>
    <dgm:cxn modelId="{AD49C30E-869B-48C4-A535-C957E60372E9}" type="presParOf" srcId="{F406B9D2-A429-4B67-B6F8-88F297D2546D}" destId="{1ABAA491-5A21-4088-9E7E-B3F975426BB0}" srcOrd="0" destOrd="0" presId="urn:microsoft.com/office/officeart/2005/8/layout/process2"/>
    <dgm:cxn modelId="{14D4EC8A-21B2-4DC6-B94F-7ECF0DE0C986}" type="presParOf" srcId="{B228FE0E-59E5-477D-B93B-D1BB551053A7}" destId="{37B3E06B-9418-448F-B0F8-AE9064353C40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D60DC8-DA7C-48AA-81C1-5DAA43636CBF}">
      <dsp:nvSpPr>
        <dsp:cNvPr id="0" name=""/>
        <dsp:cNvSpPr/>
      </dsp:nvSpPr>
      <dsp:spPr>
        <a:xfrm>
          <a:off x="1463426" y="537"/>
          <a:ext cx="3169146" cy="1760636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  <a:sp3d extrusionH="28000" prstMaterial="matte"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>
              <a:solidFill>
                <a:schemeClr val="tx1"/>
              </a:solidFill>
            </a:rPr>
            <a:t>Melhorias no processo de desenvolvimento</a:t>
          </a:r>
        </a:p>
      </dsp:txBody>
      <dsp:txXfrm>
        <a:off x="1514993" y="52104"/>
        <a:ext cx="3066012" cy="1657502"/>
      </dsp:txXfrm>
    </dsp:sp>
    <dsp:sp modelId="{F406B9D2-A429-4B67-B6F8-88F297D2546D}">
      <dsp:nvSpPr>
        <dsp:cNvPr id="0" name=""/>
        <dsp:cNvSpPr/>
      </dsp:nvSpPr>
      <dsp:spPr>
        <a:xfrm rot="5400000">
          <a:off x="2717880" y="1805190"/>
          <a:ext cx="660238" cy="792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500" kern="1200"/>
        </a:p>
      </dsp:txBody>
      <dsp:txXfrm rot="-5400000">
        <a:off x="2810314" y="1871214"/>
        <a:ext cx="475372" cy="462167"/>
      </dsp:txXfrm>
    </dsp:sp>
    <dsp:sp modelId="{37B3E06B-9418-448F-B0F8-AE9064353C40}">
      <dsp:nvSpPr>
        <dsp:cNvPr id="0" name=""/>
        <dsp:cNvSpPr/>
      </dsp:nvSpPr>
      <dsp:spPr>
        <a:xfrm>
          <a:off x="1463426" y="2641492"/>
          <a:ext cx="3169146" cy="1760636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  <a:sp3d extrusionH="28000" prstMaterial="matte"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>
              <a:solidFill>
                <a:schemeClr val="tx1"/>
              </a:solidFill>
            </a:rPr>
            <a:t>Software de melhor qualidade</a:t>
          </a:r>
        </a:p>
      </dsp:txBody>
      <dsp:txXfrm>
        <a:off x="1514993" y="2693059"/>
        <a:ext cx="3066012" cy="1657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98697-E7EB-B84D-9726-13965ED94444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6CD5E-26BD-9B45-BB2F-78648736C27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8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27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23528" y="44625"/>
            <a:ext cx="7272808" cy="720079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Slide 1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512" y="908720"/>
            <a:ext cx="8712968" cy="5328592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pt-BR" dirty="0"/>
          </a:p>
        </p:txBody>
      </p:sp>
      <p:pic>
        <p:nvPicPr>
          <p:cNvPr id="4" name="Picture 1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05/03/2025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05/03/2025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05/03/2025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05/03/2025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05/03/2025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05/03/2025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05/03/2025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064296" y="2751063"/>
            <a:ext cx="4532040" cy="132600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pt-BR" dirty="0"/>
              <a:t>Nome do curso</a:t>
            </a:r>
          </a:p>
        </p:txBody>
      </p:sp>
      <p:sp>
        <p:nvSpPr>
          <p:cNvPr id="7" name="Título 1"/>
          <p:cNvSpPr txBox="1">
            <a:spLocks/>
          </p:cNvSpPr>
          <p:nvPr userDrawn="1"/>
        </p:nvSpPr>
        <p:spPr>
          <a:xfrm>
            <a:off x="3275856" y="5487367"/>
            <a:ext cx="5832648" cy="132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Nome do Professor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56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05/03/2025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8548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5817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288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05/03/2025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2924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05/03/2025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18232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05/03/2025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3957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296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05/03/2025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73397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05/03/2025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7524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05/03/2025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8760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05/03/2025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33562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54571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90500"/>
            <a:ext cx="7323138" cy="5556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623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12023" y="274638"/>
            <a:ext cx="8519953" cy="1143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>
                <a:solidFill>
                  <a:srgbClr val="135E8F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0"/>
          </p:nvPr>
        </p:nvSpPr>
        <p:spPr>
          <a:xfrm>
            <a:off x="323529" y="1412776"/>
            <a:ext cx="8496944" cy="4753074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887488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0" y="44625"/>
            <a:ext cx="7596336" cy="12241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dirty="0"/>
              <a:t>Slide 2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75656" y="1340768"/>
            <a:ext cx="6192688" cy="41044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619672" y="44625"/>
            <a:ext cx="6120680" cy="100811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dirty="0"/>
              <a:t>Slide 3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47664" y="1268760"/>
            <a:ext cx="6192688" cy="417646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05/03/2025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05/03/2025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05/03/2025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05/03/2025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C2E43-1104-4361-9C00-4DD9ABBC5D8F}" type="datetimeFigureOut">
              <a:rPr lang="pt-BR" smtClean="0"/>
              <a:pPr/>
              <a:t>05/03/2025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2050" name="Picture 2" descr="K:\Júnior\B.I\FIAP Shift\Template 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8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66E0A-C854-4299-A8D3-265B33E61F69}" type="datetimeFigureOut">
              <a:rPr lang="pt-BR" smtClean="0"/>
              <a:pPr/>
              <a:t>05/03/2025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9B6C0-1EBF-4909-A23C-2B4E6C0F9776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3074" name="Picture 2" descr="K:\Júnior\B.I\FIAP Shift\Template 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5FC2F-4F59-4DA4-9C31-80974F5350D2}" type="datetimeFigureOut">
              <a:rPr lang="pt-BR" smtClean="0"/>
              <a:pPr/>
              <a:t>05/03/2025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BDE16-AB64-4071-8A5E-208E5097AA46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4098" name="Picture 2" descr="K:\Júnior\B.I\FIAP Shift\Template 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99393"/>
            <a:ext cx="9276524" cy="695739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B2651-F9F0-4019-B100-93C85F8E2C26}" type="datetimeFigureOut">
              <a:rPr lang="pt-BR" smtClean="0"/>
              <a:pPr/>
              <a:t>05/03/2025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4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C2E43-1104-4361-9C00-4DD9ABBC5D8F}" type="datetimeFigureOut">
              <a:rPr lang="pt-BR" smtClean="0"/>
              <a:pPr/>
              <a:t>05/03/2025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7" name="Picture 18"/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6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hyperlink" Target="https://www.youtube.com/watch?v=PK_yguLapgA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hyperlink" Target="http://www.sbmac.org.br/bol/bol-2/artigos/ariane5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bmac.org.br/bol/bol-2/artigos/ariane5.html" TargetMode="External"/><Relationship Id="rId7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4039" y="3081534"/>
            <a:ext cx="5783223" cy="68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9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8FD5B476-2D87-5E80-2836-783F4107B01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588"/>
            <a:ext cx="9144000" cy="5931968"/>
          </a:xfrm>
          <a:prstGeom prst="rect">
            <a:avLst/>
          </a:prstGeom>
        </p:spPr>
      </p:pic>
      <p:sp>
        <p:nvSpPr>
          <p:cNvPr id="234498" name="Rectangle 3"/>
          <p:cNvSpPr>
            <a:spLocks noChangeArrowheads="1"/>
          </p:cNvSpPr>
          <p:nvPr/>
        </p:nvSpPr>
        <p:spPr bwMode="auto">
          <a:xfrm>
            <a:off x="184638" y="1772817"/>
            <a:ext cx="8651631" cy="459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65175" lvl="1" indent="-365125" algn="just" eaLnBrk="1" hangingPunct="1">
              <a:spcBef>
                <a:spcPts val="0"/>
              </a:spcBef>
              <a:spcAft>
                <a:spcPts val="600"/>
              </a:spcAft>
              <a:buSzPct val="70000"/>
              <a:buFont typeface="Wingdings" pitchFamily="2" charset="2"/>
              <a:buChar char="q"/>
              <a:defRPr/>
            </a:pPr>
            <a:r>
              <a:rPr lang="pt-BR" altLang="pt-BR" sz="2400" dirty="0">
                <a:latin typeface="Calibri" panose="020F0502020204030204" pitchFamily="34" charset="0"/>
              </a:rPr>
              <a:t>É parte do modelo de qualidade definido pelo conjunto de normas da série </a:t>
            </a:r>
            <a:r>
              <a:rPr lang="pt-BR" altLang="pt-BR" sz="2400" b="1" dirty="0">
                <a:solidFill>
                  <a:srgbClr val="C00000"/>
                </a:solidFill>
                <a:latin typeface="Calibri" panose="020F0502020204030204" pitchFamily="34" charset="0"/>
              </a:rPr>
              <a:t>ISO 9000</a:t>
            </a:r>
            <a:r>
              <a:rPr lang="pt-BR" altLang="pt-BR" sz="2400" dirty="0">
                <a:latin typeface="Calibri" panose="020F0502020204030204" pitchFamily="34" charset="0"/>
              </a:rPr>
              <a:t>.</a:t>
            </a:r>
          </a:p>
          <a:p>
            <a:pPr marL="765175" lvl="1" indent="-365125" algn="just" eaLnBrk="1" hangingPunct="1">
              <a:spcBef>
                <a:spcPts val="0"/>
              </a:spcBef>
              <a:spcAft>
                <a:spcPts val="600"/>
              </a:spcAft>
              <a:buSzPct val="70000"/>
              <a:buFont typeface="Wingdings" pitchFamily="2" charset="2"/>
              <a:buChar char="q"/>
              <a:defRPr/>
            </a:pPr>
            <a:endParaRPr lang="pt-BR" altLang="pt-BR" sz="2400" dirty="0">
              <a:latin typeface="Calibri" panose="020F0502020204030204" pitchFamily="34" charset="0"/>
            </a:endParaRPr>
          </a:p>
          <a:p>
            <a:pPr marL="765175" lvl="1" indent="-365125" algn="just" eaLnBrk="1" hangingPunct="1">
              <a:spcBef>
                <a:spcPts val="0"/>
              </a:spcBef>
              <a:spcAft>
                <a:spcPts val="600"/>
              </a:spcAft>
              <a:buSzPct val="70000"/>
              <a:buFont typeface="Wingdings" pitchFamily="2" charset="2"/>
              <a:buChar char="q"/>
              <a:defRPr/>
            </a:pPr>
            <a:r>
              <a:rPr lang="pt-BR" altLang="pt-BR" sz="2400" dirty="0">
                <a:latin typeface="Calibri" panose="020F0502020204030204" pitchFamily="34" charset="0"/>
              </a:rPr>
              <a:t> Representa a atual </a:t>
            </a:r>
            <a:r>
              <a:rPr lang="pt-BR" altLang="pt-BR" sz="2400" b="1" dirty="0">
                <a:solidFill>
                  <a:srgbClr val="0000CC"/>
                </a:solidFill>
                <a:latin typeface="Calibri" panose="020F0502020204030204" pitchFamily="34" charset="0"/>
              </a:rPr>
              <a:t>padronização</a:t>
            </a:r>
            <a:r>
              <a:rPr lang="pt-BR" altLang="pt-BR" sz="2400" dirty="0">
                <a:latin typeface="Calibri" panose="020F0502020204030204" pitchFamily="34" charset="0"/>
              </a:rPr>
              <a:t> para a qualidade de produto de software.</a:t>
            </a:r>
          </a:p>
          <a:p>
            <a:pPr marL="765175" lvl="1" indent="-365125" algn="just" eaLnBrk="1" hangingPunct="1">
              <a:spcBef>
                <a:spcPts val="0"/>
              </a:spcBef>
              <a:spcAft>
                <a:spcPts val="600"/>
              </a:spcAft>
              <a:buSzPct val="70000"/>
              <a:buFont typeface="Wingdings" pitchFamily="2" charset="2"/>
              <a:buChar char="q"/>
              <a:defRPr/>
            </a:pPr>
            <a:endParaRPr lang="pt-BR" altLang="pt-BR" sz="2400" dirty="0">
              <a:latin typeface="Calibri" panose="020F0502020204030204" pitchFamily="34" charset="0"/>
            </a:endParaRPr>
          </a:p>
          <a:p>
            <a:pPr marL="765175" lvl="1" indent="-365125" algn="just" eaLnBrk="1" hangingPunct="1">
              <a:spcBef>
                <a:spcPts val="0"/>
              </a:spcBef>
              <a:spcAft>
                <a:spcPts val="600"/>
              </a:spcAft>
              <a:buSzPct val="70000"/>
              <a:buFont typeface="Wingdings" pitchFamily="2" charset="2"/>
              <a:buChar char="q"/>
              <a:defRPr/>
            </a:pPr>
            <a:r>
              <a:rPr lang="pt-BR" sz="2400" dirty="0">
                <a:latin typeface="Calibri" panose="020F0502020204030204" pitchFamily="34" charset="0"/>
              </a:rPr>
              <a:t>É utilizada como </a:t>
            </a:r>
            <a:r>
              <a:rPr lang="pt-BR" sz="2400" b="1" dirty="0">
                <a:solidFill>
                  <a:srgbClr val="0000CC"/>
                </a:solidFill>
                <a:latin typeface="Calibri" panose="020F0502020204030204" pitchFamily="34" charset="0"/>
              </a:rPr>
              <a:t>referência</a:t>
            </a:r>
            <a:r>
              <a:rPr lang="pt-BR" sz="2400" dirty="0">
                <a:latin typeface="Calibri" panose="020F0502020204030204" pitchFamily="34" charset="0"/>
              </a:rPr>
              <a:t> para o processo de avaliação de qualidade de produto de software</a:t>
            </a:r>
          </a:p>
          <a:p>
            <a:pPr marL="765175" lvl="1" indent="-365125" algn="just" eaLnBrk="1" hangingPunct="1">
              <a:spcBef>
                <a:spcPts val="0"/>
              </a:spcBef>
              <a:spcAft>
                <a:spcPts val="600"/>
              </a:spcAft>
              <a:buSzPct val="70000"/>
              <a:buFont typeface="Wingdings" pitchFamily="2" charset="2"/>
              <a:buChar char="q"/>
              <a:defRPr/>
            </a:pPr>
            <a:endParaRPr lang="pt-BR" sz="2400" dirty="0">
              <a:latin typeface="Calibri" panose="020F0502020204030204" pitchFamily="34" charset="0"/>
            </a:endParaRPr>
          </a:p>
          <a:p>
            <a:pPr marL="765175" lvl="1" indent="-365125" algn="just" eaLnBrk="1" hangingPunct="1">
              <a:spcBef>
                <a:spcPts val="0"/>
              </a:spcBef>
              <a:spcAft>
                <a:spcPts val="600"/>
              </a:spcAft>
              <a:buSzPct val="70000"/>
              <a:buFont typeface="Wingdings" pitchFamily="2" charset="2"/>
              <a:buChar char="q"/>
              <a:defRPr/>
            </a:pPr>
            <a:r>
              <a:rPr lang="pt-BR" sz="2400" dirty="0">
                <a:latin typeface="Calibri" panose="020F0502020204030204" pitchFamily="34" charset="0"/>
              </a:rPr>
              <a:t>É estruturada através de </a:t>
            </a:r>
            <a:r>
              <a:rPr lang="pt-BR" sz="2400" b="1" dirty="0">
                <a:solidFill>
                  <a:srgbClr val="C00000"/>
                </a:solidFill>
                <a:latin typeface="Calibri" panose="020F0502020204030204" pitchFamily="34" charset="0"/>
              </a:rPr>
              <a:t>seis</a:t>
            </a:r>
            <a:r>
              <a:rPr lang="pt-BR" sz="24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C00000"/>
                </a:solidFill>
                <a:latin typeface="Calibri" panose="020F0502020204030204" pitchFamily="34" charset="0"/>
              </a:rPr>
              <a:t>atributos</a:t>
            </a:r>
            <a:r>
              <a:rPr lang="pt-BR" sz="2400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pt-BR" sz="2400" dirty="0">
                <a:latin typeface="Calibri" panose="020F0502020204030204" pitchFamily="34" charset="0"/>
              </a:rPr>
              <a:t>fundamentais.</a:t>
            </a:r>
            <a:endParaRPr lang="pt-BR" altLang="pt-BR" sz="2400" dirty="0">
              <a:latin typeface="Comic Sans MS" pitchFamily="66" charset="0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endParaRPr lang="pt-BR" altLang="pt-BR" sz="2400" dirty="0">
              <a:latin typeface="Comic Sans MS" pitchFamily="66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17989" y="908050"/>
            <a:ext cx="8471388" cy="6492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>
              <a:buSzPct val="100000"/>
              <a:buFont typeface="Tahoma" pitchFamily="34" charset="0"/>
              <a:buNone/>
            </a:pPr>
            <a:r>
              <a:rPr lang="pt-BR" altLang="pt-BR" sz="2800" b="1" dirty="0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Qualidade de </a:t>
            </a:r>
            <a:r>
              <a:rPr lang="pt-BR" altLang="pt-BR" sz="2800" b="1" dirty="0">
                <a:solidFill>
                  <a:srgbClr val="FF0000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Produto</a:t>
            </a:r>
            <a:r>
              <a:rPr lang="pt-BR" altLang="pt-BR" sz="2800" b="1" dirty="0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 de Software : ISO/IEC9126</a:t>
            </a:r>
            <a:endParaRPr lang="en-US" altLang="pt-BR" sz="2800" b="1" dirty="0">
              <a:solidFill>
                <a:srgbClr val="0000FF"/>
              </a:solidFill>
              <a:latin typeface="Arial Bold" charset="0"/>
              <a:ea typeface="Arial Bold" charset="0"/>
              <a:cs typeface="Arial Bold" charset="0"/>
              <a:sym typeface="Arial Bold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8365985" y="6366105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7"/>
          <p:cNvSpPr txBox="1"/>
          <p:nvPr/>
        </p:nvSpPr>
        <p:spPr>
          <a:xfrm>
            <a:off x="8426945" y="644156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00074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4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4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34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344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2D75B5E9-BC71-77B1-3BC9-30741A3D90A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588"/>
            <a:ext cx="9144000" cy="5931968"/>
          </a:xfrm>
          <a:prstGeom prst="rect">
            <a:avLst/>
          </a:prstGeom>
        </p:spPr>
      </p:pic>
      <p:sp>
        <p:nvSpPr>
          <p:cNvPr id="234498" name="Rectangle 3"/>
          <p:cNvSpPr>
            <a:spLocks noChangeArrowheads="1"/>
          </p:cNvSpPr>
          <p:nvPr/>
        </p:nvSpPr>
        <p:spPr bwMode="auto">
          <a:xfrm>
            <a:off x="227867" y="1916833"/>
            <a:ext cx="8651631" cy="459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857250" lvl="1" indent="-457200" algn="just" ea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+mj-lt"/>
              <a:buAutoNum type="arabicPeriod"/>
              <a:defRPr/>
            </a:pPr>
            <a:r>
              <a:rPr lang="pt-BR" altLang="pt-BR" sz="2400" b="1" dirty="0">
                <a:latin typeface="Calibri" panose="020F0502020204030204" pitchFamily="34" charset="0"/>
              </a:rPr>
              <a:t>Funcionalidade</a:t>
            </a:r>
            <a:r>
              <a:rPr lang="pt-BR" altLang="pt-BR" sz="2400" dirty="0">
                <a:latin typeface="Calibri" panose="020F0502020204030204" pitchFamily="34" charset="0"/>
              </a:rPr>
              <a:t>  </a:t>
            </a:r>
            <a:r>
              <a:rPr lang="pt-BR" altLang="pt-BR" sz="2400" dirty="0"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pt-BR" altLang="pt-BR" sz="2400" dirty="0">
                <a:latin typeface="Calibri" panose="020F0502020204030204" pitchFamily="34" charset="0"/>
              </a:rPr>
              <a:t>satisfaz às necessidades?</a:t>
            </a:r>
          </a:p>
          <a:p>
            <a:pPr marL="857250" lvl="1" indent="-457200" algn="just" ea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+mj-lt"/>
              <a:buAutoNum type="arabicPeriod"/>
              <a:defRPr/>
            </a:pPr>
            <a:r>
              <a:rPr lang="pt-BR" altLang="pt-BR" sz="2400" b="1" dirty="0">
                <a:latin typeface="Calibri" panose="020F0502020204030204" pitchFamily="34" charset="0"/>
              </a:rPr>
              <a:t>Confiabilidade</a:t>
            </a:r>
            <a:r>
              <a:rPr lang="pt-BR" altLang="pt-BR" sz="2400" dirty="0">
                <a:latin typeface="Calibri" panose="020F0502020204030204" pitchFamily="34" charset="0"/>
              </a:rPr>
              <a:t> </a:t>
            </a:r>
            <a:r>
              <a:rPr lang="pt-BR" altLang="pt-BR" sz="2400" dirty="0"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pt-BR" altLang="pt-BR" sz="2400" dirty="0">
                <a:latin typeface="Calibri" panose="020F0502020204030204" pitchFamily="34" charset="0"/>
              </a:rPr>
              <a:t>é imune a falhas?</a:t>
            </a:r>
          </a:p>
          <a:p>
            <a:pPr marL="857250" lvl="1" indent="-457200" algn="just" ea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+mj-lt"/>
              <a:buAutoNum type="arabicPeriod"/>
              <a:defRPr/>
            </a:pPr>
            <a:r>
              <a:rPr lang="pt-BR" altLang="pt-BR" sz="2400" b="1" dirty="0">
                <a:latin typeface="Calibri" panose="020F0502020204030204" pitchFamily="34" charset="0"/>
              </a:rPr>
              <a:t>Usabilidade</a:t>
            </a:r>
            <a:r>
              <a:rPr lang="pt-BR" altLang="pt-BR" sz="2400" dirty="0">
                <a:latin typeface="Calibri" panose="020F0502020204030204" pitchFamily="34" charset="0"/>
              </a:rPr>
              <a:t> </a:t>
            </a:r>
            <a:r>
              <a:rPr lang="pt-BR" altLang="pt-BR" sz="2400" dirty="0">
                <a:latin typeface="Calibri" panose="020F0502020204030204" pitchFamily="34" charset="0"/>
                <a:sym typeface="Wingdings" panose="05000000000000000000" pitchFamily="2" charset="2"/>
              </a:rPr>
              <a:t> é fácil de usar?</a:t>
            </a:r>
          </a:p>
          <a:p>
            <a:pPr marL="857250" lvl="1" indent="-457200" algn="just" ea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+mj-lt"/>
              <a:buAutoNum type="arabicPeriod"/>
              <a:defRPr/>
            </a:pPr>
            <a:r>
              <a:rPr lang="pt-BR" altLang="pt-BR" sz="2400" b="1" dirty="0">
                <a:latin typeface="Calibri" panose="020F0502020204030204" pitchFamily="34" charset="0"/>
                <a:sym typeface="Wingdings" panose="05000000000000000000" pitchFamily="2" charset="2"/>
              </a:rPr>
              <a:t>Eficiência</a:t>
            </a:r>
            <a:r>
              <a:rPr lang="pt-BR" altLang="pt-BR" sz="2400" dirty="0">
                <a:latin typeface="Calibri" panose="020F0502020204030204" pitchFamily="34" charset="0"/>
                <a:sym typeface="Wingdings" panose="05000000000000000000" pitchFamily="2" charset="2"/>
              </a:rPr>
              <a:t>  é rápido e otimizado?</a:t>
            </a:r>
          </a:p>
          <a:p>
            <a:pPr marL="857250" lvl="1" indent="-457200" algn="just" ea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+mj-lt"/>
              <a:buAutoNum type="arabicPeriod"/>
              <a:defRPr/>
            </a:pPr>
            <a:r>
              <a:rPr lang="pt-BR" altLang="pt-BR" sz="2400" b="1" dirty="0" err="1">
                <a:latin typeface="Calibri" panose="020F0502020204030204" pitchFamily="34" charset="0"/>
                <a:sym typeface="Wingdings" panose="05000000000000000000" pitchFamily="2" charset="2"/>
              </a:rPr>
              <a:t>Manutenibilidade</a:t>
            </a:r>
            <a:r>
              <a:rPr lang="pt-BR" altLang="pt-BR" sz="2400" dirty="0">
                <a:latin typeface="Calibri" panose="020F0502020204030204" pitchFamily="34" charset="0"/>
                <a:sym typeface="Wingdings" panose="05000000000000000000" pitchFamily="2" charset="2"/>
              </a:rPr>
              <a:t>  é fácil de modificar?</a:t>
            </a:r>
          </a:p>
          <a:p>
            <a:pPr marL="857250" lvl="1" indent="-457200" algn="just" ea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+mj-lt"/>
              <a:buAutoNum type="arabicPeriod"/>
              <a:defRPr/>
            </a:pPr>
            <a:r>
              <a:rPr lang="pt-BR" altLang="pt-BR" sz="2400" b="1" dirty="0">
                <a:latin typeface="Calibri" panose="020F0502020204030204" pitchFamily="34" charset="0"/>
                <a:sym typeface="Wingdings" panose="05000000000000000000" pitchFamily="2" charset="2"/>
              </a:rPr>
              <a:t>Portabilidade</a:t>
            </a:r>
            <a:r>
              <a:rPr lang="pt-BR" altLang="pt-BR" sz="2400" dirty="0">
                <a:latin typeface="Calibri" panose="020F0502020204030204" pitchFamily="34" charset="0"/>
                <a:sym typeface="Wingdings" panose="05000000000000000000" pitchFamily="2" charset="2"/>
              </a:rPr>
              <a:t>  é fácil de usar em outro ambiente?</a:t>
            </a:r>
            <a:endParaRPr lang="pt-BR" altLang="pt-BR" sz="2400" dirty="0">
              <a:latin typeface="Calibri" panose="020F0502020204030204" pitchFamily="34" charset="0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endParaRPr lang="pt-BR" altLang="pt-BR" sz="2400" dirty="0">
              <a:latin typeface="Comic Sans MS" pitchFamily="66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17989" y="908050"/>
            <a:ext cx="8471388" cy="10087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>
              <a:lnSpc>
                <a:spcPct val="150000"/>
              </a:lnSpc>
              <a:buSzPct val="100000"/>
              <a:buFont typeface="Tahoma" pitchFamily="34" charset="0"/>
              <a:buNone/>
            </a:pPr>
            <a:r>
              <a:rPr lang="pt-BR" altLang="pt-BR" sz="2800" b="1" dirty="0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Qualidade de </a:t>
            </a:r>
            <a:r>
              <a:rPr lang="pt-BR" altLang="pt-BR" sz="2800" b="1" dirty="0">
                <a:solidFill>
                  <a:srgbClr val="FF0000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Produto</a:t>
            </a:r>
            <a:r>
              <a:rPr lang="pt-BR" altLang="pt-BR" sz="2800" b="1" dirty="0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 de Software : ISO/IEC 9126</a:t>
            </a:r>
          </a:p>
          <a:p>
            <a:pPr>
              <a:lnSpc>
                <a:spcPct val="150000"/>
              </a:lnSpc>
              <a:buSzPct val="100000"/>
              <a:buFont typeface="Tahoma" pitchFamily="34" charset="0"/>
              <a:buNone/>
            </a:pPr>
            <a:r>
              <a:rPr lang="pt-BR" altLang="pt-BR" b="1" dirty="0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Atributos fundamentais</a:t>
            </a:r>
            <a:endParaRPr lang="en-US" altLang="pt-BR" b="1" dirty="0">
              <a:solidFill>
                <a:srgbClr val="0000FF"/>
              </a:solidFill>
              <a:latin typeface="Arial Bold" charset="0"/>
              <a:ea typeface="Arial Bold" charset="0"/>
              <a:cs typeface="Arial Bold" charset="0"/>
              <a:sym typeface="Arial Bold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8365985" y="6366105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7"/>
          <p:cNvSpPr txBox="1"/>
          <p:nvPr/>
        </p:nvSpPr>
        <p:spPr>
          <a:xfrm>
            <a:off x="8426945" y="644156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49678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4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4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34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34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34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34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78EDCE2F-4F02-77CD-88D7-5029AA8430D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431"/>
            <a:ext cx="9144000" cy="6188125"/>
          </a:xfrm>
          <a:prstGeom prst="rect">
            <a:avLst/>
          </a:prstGeom>
        </p:spPr>
      </p:pic>
      <p:sp>
        <p:nvSpPr>
          <p:cNvPr id="234498" name="Rectangle 3"/>
          <p:cNvSpPr>
            <a:spLocks noChangeArrowheads="1"/>
          </p:cNvSpPr>
          <p:nvPr/>
        </p:nvSpPr>
        <p:spPr bwMode="auto">
          <a:xfrm>
            <a:off x="227867" y="2001241"/>
            <a:ext cx="8651631" cy="459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00050" lvl="1" algn="just" ea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70000"/>
              <a:defRPr/>
            </a:pPr>
            <a:r>
              <a:rPr lang="pt-BR" altLang="pt-BR" sz="2400" b="1" dirty="0">
                <a:latin typeface="Calibri" panose="020F0502020204030204" pitchFamily="34" charset="0"/>
              </a:rPr>
              <a:t>1. Funcionalidade</a:t>
            </a:r>
            <a:r>
              <a:rPr lang="pt-BR" altLang="pt-BR" sz="2400" dirty="0">
                <a:latin typeface="Calibri" panose="020F0502020204030204" pitchFamily="34" charset="0"/>
              </a:rPr>
              <a:t>  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r>
              <a:rPr lang="pt-BR" altLang="pt-BR" sz="2400" dirty="0">
                <a:latin typeface="Calibri" panose="020F0502020204030204" pitchFamily="34" charset="0"/>
                <a:cs typeface="Arial" panose="020B0604020202020204" pitchFamily="34" charset="0"/>
              </a:rPr>
              <a:t>Define o grau com que o software satisfaz às funcionalidades estabelecidas. Envolve: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endParaRPr lang="pt-BR" altLang="pt-BR" sz="24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2400" b="1" i="1" dirty="0">
                <a:solidFill>
                  <a:srgbClr val="0000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Adequação</a:t>
            </a:r>
            <a:r>
              <a:rPr lang="pt-BR" altLang="pt-BR" sz="2400" dirty="0">
                <a:latin typeface="Calibri" panose="020F0502020204030204" pitchFamily="34" charset="0"/>
                <a:cs typeface="Arial" panose="020B0604020202020204" pitchFamily="34" charset="0"/>
              </a:rPr>
              <a:t>: as funcionalidades satisfazem as  necessidades</a:t>
            </a:r>
          </a:p>
          <a:p>
            <a:pPr marL="1257300" lvl="2" indent="-3429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2400" b="1" i="1" dirty="0">
                <a:solidFill>
                  <a:srgbClr val="0000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Acurácia</a:t>
            </a:r>
            <a:r>
              <a:rPr lang="pt-BR" altLang="pt-BR" sz="2400" dirty="0">
                <a:latin typeface="Calibri" panose="020F0502020204030204" pitchFamily="34" charset="0"/>
                <a:cs typeface="Arial" panose="020B0604020202020204" pitchFamily="34" charset="0"/>
              </a:rPr>
              <a:t>: o quanto o software é exato em seus resultados</a:t>
            </a:r>
          </a:p>
          <a:p>
            <a:pPr marL="1257300" lvl="2" indent="-3429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2400" b="1" i="1" dirty="0">
                <a:solidFill>
                  <a:srgbClr val="0000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Segurança</a:t>
            </a:r>
            <a:r>
              <a:rPr lang="pt-BR" altLang="pt-BR" sz="2400" dirty="0">
                <a:latin typeface="Calibri" panose="020F0502020204030204" pitchFamily="34" charset="0"/>
                <a:cs typeface="Arial" panose="020B0604020202020204" pitchFamily="34" charset="0"/>
              </a:rPr>
              <a:t>: capacidade do software proteger as informações</a:t>
            </a:r>
          </a:p>
          <a:p>
            <a:pPr marL="1371600" lvl="2" indent="-4572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altLang="pt-BR" sz="24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17989" y="500078"/>
            <a:ext cx="8471388" cy="10087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>
              <a:lnSpc>
                <a:spcPct val="150000"/>
              </a:lnSpc>
              <a:buSzPct val="100000"/>
              <a:buFont typeface="Tahoma" pitchFamily="34" charset="0"/>
              <a:buNone/>
            </a:pPr>
            <a:r>
              <a:rPr lang="pt-BR" altLang="pt-BR" sz="2800" b="1" dirty="0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Qualidade de </a:t>
            </a:r>
            <a:r>
              <a:rPr lang="pt-BR" altLang="pt-BR" sz="2800" b="1" dirty="0">
                <a:solidFill>
                  <a:srgbClr val="FF0000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Produto</a:t>
            </a:r>
            <a:r>
              <a:rPr lang="pt-BR" altLang="pt-BR" sz="2800" b="1" dirty="0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 de Software : ISO/IEC 9126</a:t>
            </a:r>
          </a:p>
          <a:p>
            <a:pPr>
              <a:lnSpc>
                <a:spcPct val="150000"/>
              </a:lnSpc>
              <a:buSzPct val="100000"/>
              <a:buFont typeface="Tahoma" pitchFamily="34" charset="0"/>
              <a:buNone/>
            </a:pPr>
            <a:r>
              <a:rPr lang="pt-BR" altLang="pt-BR" b="1" dirty="0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Atributos fundamentais</a:t>
            </a:r>
            <a:endParaRPr lang="en-US" altLang="pt-BR" b="1" dirty="0">
              <a:solidFill>
                <a:srgbClr val="0000FF"/>
              </a:solidFill>
              <a:latin typeface="Arial Bold" charset="0"/>
              <a:ea typeface="Arial Bold" charset="0"/>
              <a:cs typeface="Arial Bold" charset="0"/>
              <a:sym typeface="Arial Bold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8365985" y="6366105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7"/>
          <p:cNvSpPr txBox="1"/>
          <p:nvPr/>
        </p:nvSpPr>
        <p:spPr>
          <a:xfrm>
            <a:off x="8426945" y="6441569"/>
            <a:ext cx="343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11</a:t>
            </a:r>
          </a:p>
        </p:txBody>
      </p:sp>
      <p:pic>
        <p:nvPicPr>
          <p:cNvPr id="7" name="Imagem 6" descr="Ícone&#10;&#10;O conteúdo gerado por IA pode estar incorreto.">
            <a:extLst>
              <a:ext uri="{FF2B5EF4-FFF2-40B4-BE49-F238E27FC236}">
                <a16:creationId xmlns:a16="http://schemas.microsoft.com/office/drawing/2014/main" id="{3B65A4FD-20BD-3A47-6C7D-A5F380504C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025" y="1069413"/>
            <a:ext cx="1509793" cy="150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7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4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4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34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D8B82013-96D4-D9C7-CB14-F8325C643B7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588"/>
            <a:ext cx="9144000" cy="5931968"/>
          </a:xfrm>
          <a:prstGeom prst="rect">
            <a:avLst/>
          </a:prstGeom>
        </p:spPr>
      </p:pic>
      <p:sp>
        <p:nvSpPr>
          <p:cNvPr id="14" name="Título 1"/>
          <p:cNvSpPr txBox="1">
            <a:spLocks/>
          </p:cNvSpPr>
          <p:nvPr/>
        </p:nvSpPr>
        <p:spPr>
          <a:xfrm>
            <a:off x="34821" y="-72726"/>
            <a:ext cx="813690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135E8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800000"/>
                </a:solidFill>
              </a:rPr>
              <a:t>Caso exemplo: Foguete Ariane 5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7" y="3264283"/>
            <a:ext cx="1996440" cy="3000115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357" y="2376488"/>
            <a:ext cx="2288165" cy="3054942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290" y="4149080"/>
            <a:ext cx="2743200" cy="1666875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141" y="2393533"/>
            <a:ext cx="3268349" cy="1315829"/>
          </a:xfrm>
          <a:prstGeom prst="rect">
            <a:avLst/>
          </a:prstGeom>
        </p:spPr>
      </p:pic>
      <p:sp>
        <p:nvSpPr>
          <p:cNvPr id="20" name="Título 1"/>
          <p:cNvSpPr txBox="1">
            <a:spLocks/>
          </p:cNvSpPr>
          <p:nvPr/>
        </p:nvSpPr>
        <p:spPr>
          <a:xfrm>
            <a:off x="1691680" y="6192118"/>
            <a:ext cx="987677" cy="6389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135E8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>
                <a:solidFill>
                  <a:srgbClr val="800000"/>
                </a:solidFill>
              </a:rPr>
              <a:t>1</a:t>
            </a: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4209035" y="5377195"/>
            <a:ext cx="987677" cy="6389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135E8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>
                <a:solidFill>
                  <a:srgbClr val="800000"/>
                </a:solidFill>
              </a:rPr>
              <a:t>2</a:t>
            </a: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7809429" y="3533022"/>
            <a:ext cx="987677" cy="6389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135E8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>
                <a:solidFill>
                  <a:srgbClr val="800000"/>
                </a:solidFill>
              </a:rPr>
              <a:t>3</a:t>
            </a:r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7730814" y="5628784"/>
            <a:ext cx="987677" cy="6389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135E8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>
                <a:solidFill>
                  <a:srgbClr val="800000"/>
                </a:solidFill>
              </a:rPr>
              <a:t>4</a:t>
            </a:r>
          </a:p>
        </p:txBody>
      </p:sp>
      <p:sp>
        <p:nvSpPr>
          <p:cNvPr id="4" name="Retângulo 3"/>
          <p:cNvSpPr/>
          <p:nvPr/>
        </p:nvSpPr>
        <p:spPr>
          <a:xfrm>
            <a:off x="2606261" y="6022841"/>
            <a:ext cx="63440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hlinkClick r:id="rId7"/>
              </a:rPr>
              <a:t>https://www.youtube.com/watch?v=PK_yguLapgA</a:t>
            </a:r>
            <a:r>
              <a:rPr lang="pt-BR" sz="1600" dirty="0"/>
              <a:t> </a:t>
            </a:r>
          </a:p>
        </p:txBody>
      </p:sp>
      <p:sp>
        <p:nvSpPr>
          <p:cNvPr id="13" name="Rectangle 3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7"/>
          <p:cNvSpPr txBox="1"/>
          <p:nvPr/>
        </p:nvSpPr>
        <p:spPr>
          <a:xfrm>
            <a:off x="8426945" y="6216481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12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903751" y="1813810"/>
            <a:ext cx="4871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Bahnschrift Condensed" pitchFamily="34" charset="0"/>
              </a:rPr>
              <a:t>Ativar legendas em Português!</a:t>
            </a:r>
          </a:p>
        </p:txBody>
      </p:sp>
    </p:spTree>
    <p:extLst>
      <p:ext uri="{BB962C8B-B14F-4D97-AF65-F5344CB8AC3E}">
        <p14:creationId xmlns:p14="http://schemas.microsoft.com/office/powerpoint/2010/main" val="3367934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8B7D4FFE-A719-2646-5225-355CA050399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588"/>
            <a:ext cx="9144000" cy="5931968"/>
          </a:xfrm>
          <a:prstGeom prst="rect">
            <a:avLst/>
          </a:prstGeom>
        </p:spPr>
      </p:pic>
      <p:pic>
        <p:nvPicPr>
          <p:cNvPr id="4" name="Picture 3" descr="ariane_0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68760"/>
            <a:ext cx="7344703" cy="4680000"/>
          </a:xfrm>
          <a:prstGeom prst="rect">
            <a:avLst/>
          </a:prstGeom>
        </p:spPr>
      </p:pic>
      <p:pic>
        <p:nvPicPr>
          <p:cNvPr id="3" name="Picture 2" descr="ariane_02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653136"/>
            <a:ext cx="1736333" cy="787685"/>
          </a:xfrm>
          <a:prstGeom prst="rect">
            <a:avLst/>
          </a:prstGeom>
        </p:spPr>
      </p:pic>
      <p:pic>
        <p:nvPicPr>
          <p:cNvPr id="5" name="Picture 4" descr="ariane_03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28800"/>
            <a:ext cx="1640440" cy="866454"/>
          </a:xfrm>
          <a:prstGeom prst="rect">
            <a:avLst/>
          </a:prstGeom>
        </p:spPr>
      </p:pic>
      <p:pic>
        <p:nvPicPr>
          <p:cNvPr id="6" name="Picture 5" descr="ariane_04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629280"/>
            <a:ext cx="1512168" cy="4320000"/>
          </a:xfrm>
          <a:prstGeom prst="rect">
            <a:avLst/>
          </a:prstGeom>
        </p:spPr>
      </p:pic>
      <p:pic>
        <p:nvPicPr>
          <p:cNvPr id="7" name="Picture 6" descr="ariane_05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365104"/>
            <a:ext cx="1732908" cy="1253447"/>
          </a:xfrm>
          <a:prstGeom prst="rect">
            <a:avLst/>
          </a:prstGeom>
        </p:spPr>
      </p:pic>
      <p:pic>
        <p:nvPicPr>
          <p:cNvPr id="8" name="Picture 7" descr="ariane_06.jp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628800"/>
            <a:ext cx="1705510" cy="1222625"/>
          </a:xfrm>
          <a:prstGeom prst="rect">
            <a:avLst/>
          </a:prstGeom>
        </p:spPr>
      </p:pic>
      <p:sp>
        <p:nvSpPr>
          <p:cNvPr id="9" name="Up Arrow 8"/>
          <p:cNvSpPr/>
          <p:nvPr/>
        </p:nvSpPr>
        <p:spPr>
          <a:xfrm>
            <a:off x="1957834" y="2645268"/>
            <a:ext cx="288032" cy="1872208"/>
          </a:xfrm>
          <a:prstGeom prst="upArrow">
            <a:avLst/>
          </a:prstGeom>
          <a:solidFill>
            <a:srgbClr val="A6A6A6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6876256" y="2852936"/>
            <a:ext cx="288032" cy="1440160"/>
          </a:xfrm>
          <a:prstGeom prst="upArrow">
            <a:avLst/>
          </a:prstGeom>
          <a:solidFill>
            <a:schemeClr val="bg1">
              <a:lumMod val="65000"/>
            </a:schemeClr>
          </a:solidFill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/>
          <p:cNvSpPr/>
          <p:nvPr/>
        </p:nvSpPr>
        <p:spPr>
          <a:xfrm>
            <a:off x="6516216" y="3243204"/>
            <a:ext cx="1008112" cy="648072"/>
          </a:xfrm>
          <a:prstGeom prst="mathMultiply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899592" y="6011415"/>
            <a:ext cx="5943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accent1"/>
                </a:solidFill>
              </a:rPr>
              <a:t>Fonte: </a:t>
            </a:r>
            <a:r>
              <a:rPr lang="pt-BR" sz="1400" dirty="0">
                <a:solidFill>
                  <a:schemeClr val="accent1"/>
                </a:solidFill>
                <a:hlinkClick r:id="rId9"/>
              </a:rPr>
              <a:t>http://www.sbmac.org.br/bol/bol-2/artigos/ariane5.html</a:t>
            </a:r>
            <a:r>
              <a:rPr lang="pt-BR" sz="1400" dirty="0">
                <a:solidFill>
                  <a:schemeClr val="accent1"/>
                </a:solidFill>
              </a:rPr>
              <a:t>  </a:t>
            </a:r>
          </a:p>
        </p:txBody>
      </p:sp>
      <p:sp>
        <p:nvSpPr>
          <p:cNvPr id="12" name="Rectangle 3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7"/>
          <p:cNvSpPr txBox="1"/>
          <p:nvPr/>
        </p:nvSpPr>
        <p:spPr>
          <a:xfrm>
            <a:off x="8426945" y="6216481"/>
            <a:ext cx="343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11</a:t>
            </a:r>
          </a:p>
        </p:txBody>
      </p:sp>
      <p:sp>
        <p:nvSpPr>
          <p:cNvPr id="14" name="Rectangle 3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7"/>
          <p:cNvSpPr txBox="1"/>
          <p:nvPr/>
        </p:nvSpPr>
        <p:spPr>
          <a:xfrm>
            <a:off x="8426945" y="6216481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69903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D36CDA61-BCE3-5F46-7A5D-28D980DB85F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588"/>
            <a:ext cx="9144000" cy="5931968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-137963" y="-119124"/>
            <a:ext cx="813690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135E8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800000"/>
                </a:solidFill>
              </a:rPr>
              <a:t>O que ocasionou a perda do foguete???</a:t>
            </a:r>
          </a:p>
        </p:txBody>
      </p:sp>
      <p:pic>
        <p:nvPicPr>
          <p:cNvPr id="4" name="Picture 3" descr="ariane_07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36912"/>
            <a:ext cx="7272808" cy="3007081"/>
          </a:xfrm>
          <a:prstGeom prst="rect">
            <a:avLst/>
          </a:prstGeom>
        </p:spPr>
      </p:pic>
      <p:sp>
        <p:nvSpPr>
          <p:cNvPr id="5" name="Rectangle 3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7"/>
          <p:cNvSpPr txBox="1"/>
          <p:nvPr/>
        </p:nvSpPr>
        <p:spPr>
          <a:xfrm>
            <a:off x="8426945" y="6216481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9059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48182353-8173-2372-5517-D7E817A827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434"/>
            <a:ext cx="9144000" cy="6219122"/>
          </a:xfrm>
          <a:prstGeom prst="rect">
            <a:avLst/>
          </a:prstGeom>
        </p:spPr>
      </p:pic>
      <p:sp>
        <p:nvSpPr>
          <p:cNvPr id="234498" name="Rectangle 3"/>
          <p:cNvSpPr>
            <a:spLocks noChangeArrowheads="1"/>
          </p:cNvSpPr>
          <p:nvPr/>
        </p:nvSpPr>
        <p:spPr bwMode="auto">
          <a:xfrm>
            <a:off x="227867" y="1818357"/>
            <a:ext cx="8651631" cy="459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00050" lvl="1" algn="just" ea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70000"/>
              <a:defRPr/>
            </a:pPr>
            <a:r>
              <a:rPr lang="pt-BR" altLang="pt-BR" sz="2400" b="1" dirty="0">
                <a:latin typeface="Calibri" panose="020F0502020204030204" pitchFamily="34" charset="0"/>
              </a:rPr>
              <a:t>2. Confiabilidade</a:t>
            </a:r>
            <a:endParaRPr lang="pt-BR" altLang="pt-BR" sz="2400" dirty="0">
              <a:latin typeface="Calibri" panose="020F0502020204030204" pitchFamily="34" charset="0"/>
            </a:endParaRP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r>
              <a:rPr lang="pt-BR" altLang="pt-BR" sz="2400" dirty="0">
                <a:latin typeface="Calibri" panose="020F0502020204030204" pitchFamily="34" charset="0"/>
                <a:cs typeface="Arial" panose="020B0604020202020204" pitchFamily="34" charset="0"/>
              </a:rPr>
              <a:t>Define a capacidade de um software 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r>
              <a:rPr lang="pt-BR" altLang="pt-BR" sz="2400" dirty="0">
                <a:latin typeface="Calibri" panose="020F0502020204030204" pitchFamily="34" charset="0"/>
                <a:cs typeface="Arial" panose="020B0604020202020204" pitchFamily="34" charset="0"/>
              </a:rPr>
              <a:t>manter suas capacidades operacionais, dentro do desempenho estabelecido. Envolve: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endParaRPr lang="pt-BR" altLang="pt-BR" sz="24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2400" b="1" i="1" dirty="0">
                <a:solidFill>
                  <a:srgbClr val="0000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Maturidade</a:t>
            </a:r>
            <a:r>
              <a:rPr lang="pt-BR" altLang="pt-BR" sz="2400" dirty="0">
                <a:latin typeface="Calibri" panose="020F0502020204030204" pitchFamily="34" charset="0"/>
                <a:cs typeface="Arial" panose="020B0604020202020204" pitchFamily="34" charset="0"/>
              </a:rPr>
              <a:t>: o quanto o software se encontra livre de defeitos</a:t>
            </a:r>
          </a:p>
          <a:p>
            <a:pPr marL="1257300" lvl="2" indent="-3429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2400" b="1" i="1" dirty="0">
                <a:solidFill>
                  <a:srgbClr val="0000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Tolerância  a falhas</a:t>
            </a:r>
            <a:r>
              <a:rPr lang="pt-BR" altLang="pt-BR" sz="2400" dirty="0">
                <a:latin typeface="Calibri" panose="020F0502020204030204" pitchFamily="34" charset="0"/>
                <a:cs typeface="Arial" panose="020B0604020202020204" pitchFamily="34" charset="0"/>
              </a:rPr>
              <a:t>: capacidade de manter um nível operacional adequado, mesmo quando falhas ocorram.</a:t>
            </a:r>
          </a:p>
          <a:p>
            <a:pPr marL="1257300" lvl="2" indent="-3429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2400" b="1" i="1" dirty="0" err="1">
                <a:solidFill>
                  <a:srgbClr val="0000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Recuperabilidade</a:t>
            </a:r>
            <a:r>
              <a:rPr lang="pt-BR" altLang="pt-BR" sz="2400" dirty="0">
                <a:latin typeface="Calibri" panose="020F0502020204030204" pitchFamily="34" charset="0"/>
                <a:cs typeface="Arial" panose="020B0604020202020204" pitchFamily="34" charset="0"/>
              </a:rPr>
              <a:t>: capacidade de manter a integridade dos dados e reestabelecer seu nível operacional no caso de falha.</a:t>
            </a:r>
          </a:p>
          <a:p>
            <a:pPr marL="1371600" lvl="2" indent="-4572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altLang="pt-BR" sz="24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17989" y="471942"/>
            <a:ext cx="8471388" cy="10087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>
              <a:lnSpc>
                <a:spcPct val="150000"/>
              </a:lnSpc>
              <a:buSzPct val="100000"/>
              <a:buFont typeface="Tahoma" pitchFamily="34" charset="0"/>
              <a:buNone/>
            </a:pPr>
            <a:r>
              <a:rPr lang="pt-BR" altLang="pt-BR" sz="2800" b="1" dirty="0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Qualidade de </a:t>
            </a:r>
            <a:r>
              <a:rPr lang="pt-BR" altLang="pt-BR" sz="2800" b="1" dirty="0">
                <a:solidFill>
                  <a:srgbClr val="FF0000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Produto</a:t>
            </a:r>
            <a:r>
              <a:rPr lang="pt-BR" altLang="pt-BR" sz="2800" b="1" dirty="0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 de Software : ISO/IEC 9126</a:t>
            </a:r>
          </a:p>
          <a:p>
            <a:pPr>
              <a:lnSpc>
                <a:spcPct val="150000"/>
              </a:lnSpc>
              <a:buSzPct val="100000"/>
              <a:buFont typeface="Tahoma" pitchFamily="34" charset="0"/>
              <a:buNone/>
            </a:pPr>
            <a:r>
              <a:rPr lang="pt-BR" altLang="pt-BR" b="1" dirty="0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Atributos fundamentais</a:t>
            </a:r>
            <a:endParaRPr lang="en-US" altLang="pt-BR" b="1" dirty="0">
              <a:solidFill>
                <a:srgbClr val="0000FF"/>
              </a:solidFill>
              <a:latin typeface="Arial Bold" charset="0"/>
              <a:ea typeface="Arial Bold" charset="0"/>
              <a:cs typeface="Arial Bold" charset="0"/>
              <a:sym typeface="Arial Bold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8365985" y="645051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7"/>
          <p:cNvSpPr txBox="1"/>
          <p:nvPr/>
        </p:nvSpPr>
        <p:spPr>
          <a:xfrm>
            <a:off x="8426945" y="6525977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15</a:t>
            </a:r>
          </a:p>
        </p:txBody>
      </p:sp>
      <p:pic>
        <p:nvPicPr>
          <p:cNvPr id="7" name="Imagem 6" descr="Ícone&#10;&#10;O conteúdo gerado por IA pode estar incorreto.">
            <a:extLst>
              <a:ext uri="{FF2B5EF4-FFF2-40B4-BE49-F238E27FC236}">
                <a16:creationId xmlns:a16="http://schemas.microsoft.com/office/drawing/2014/main" id="{1EB1EC24-0BC5-D296-726D-1D8E9BFCD55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923" y="1100320"/>
            <a:ext cx="1718314" cy="171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6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4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4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344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8CB15388-B342-B750-2572-F285B8AE650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431"/>
            <a:ext cx="9144000" cy="6188125"/>
          </a:xfrm>
          <a:prstGeom prst="rect">
            <a:avLst/>
          </a:prstGeom>
        </p:spPr>
      </p:pic>
      <p:sp>
        <p:nvSpPr>
          <p:cNvPr id="234498" name="Rectangle 3"/>
          <p:cNvSpPr>
            <a:spLocks noChangeArrowheads="1"/>
          </p:cNvSpPr>
          <p:nvPr/>
        </p:nvSpPr>
        <p:spPr bwMode="auto">
          <a:xfrm>
            <a:off x="227867" y="2268533"/>
            <a:ext cx="8651631" cy="459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00050" lvl="1" algn="just" ea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70000"/>
              <a:defRPr/>
            </a:pPr>
            <a:r>
              <a:rPr lang="pt-BR" altLang="pt-BR" sz="2400" b="1" dirty="0">
                <a:latin typeface="Calibri" panose="020F0502020204030204" pitchFamily="34" charset="0"/>
              </a:rPr>
              <a:t>3. Usabilidade</a:t>
            </a:r>
            <a:endParaRPr lang="pt-BR" altLang="pt-BR" sz="2400" dirty="0">
              <a:latin typeface="Calibri" panose="020F0502020204030204" pitchFamily="34" charset="0"/>
            </a:endParaRP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r>
              <a:rPr lang="pt-BR" altLang="pt-BR" sz="2400" dirty="0">
                <a:latin typeface="Calibri" panose="020F0502020204030204" pitchFamily="34" charset="0"/>
                <a:cs typeface="Arial" panose="020B0604020202020204" pitchFamily="34" charset="0"/>
              </a:rPr>
              <a:t>Define o esforço que deve ser despendido pelo usuário no processo de aprendizagem e operação do software. Envolve: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endParaRPr lang="pt-BR" altLang="pt-BR" sz="24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2400" b="1" i="1" dirty="0">
                <a:solidFill>
                  <a:srgbClr val="0000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Inteligibilidade</a:t>
            </a:r>
            <a:r>
              <a:rPr lang="pt-BR" altLang="pt-BR" sz="2400" dirty="0">
                <a:latin typeface="Calibri" panose="020F0502020204030204" pitchFamily="34" charset="0"/>
                <a:cs typeface="Arial" panose="020B0604020202020204" pitchFamily="34" charset="0"/>
              </a:rPr>
              <a:t>: facilidade de compreender as funcionalidades do software e se este atende às necessidades do usuário.</a:t>
            </a:r>
          </a:p>
          <a:p>
            <a:pPr marL="1257300" lvl="2" indent="-3429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2400" b="1" i="1" dirty="0">
                <a:solidFill>
                  <a:srgbClr val="0000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Operacionalidade</a:t>
            </a:r>
            <a:r>
              <a:rPr lang="pt-BR" altLang="pt-BR" sz="2400" dirty="0">
                <a:latin typeface="Calibri" panose="020F0502020204030204" pitchFamily="34" charset="0"/>
                <a:cs typeface="Arial" panose="020B0604020202020204" pitchFamily="34" charset="0"/>
              </a:rPr>
              <a:t>: especifica o esforço que deve  ser dispendido pelo usuário para operar o software.</a:t>
            </a:r>
          </a:p>
          <a:p>
            <a:pPr marL="1371600" lvl="2" indent="-4572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altLang="pt-BR" sz="24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17989" y="486010"/>
            <a:ext cx="8471388" cy="10087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>
              <a:lnSpc>
                <a:spcPct val="150000"/>
              </a:lnSpc>
              <a:buSzPct val="100000"/>
              <a:buFont typeface="Tahoma" pitchFamily="34" charset="0"/>
              <a:buNone/>
            </a:pPr>
            <a:r>
              <a:rPr lang="pt-BR" altLang="pt-BR" sz="2800" b="1" dirty="0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Qualidade de </a:t>
            </a:r>
            <a:r>
              <a:rPr lang="pt-BR" altLang="pt-BR" sz="2800" b="1" dirty="0">
                <a:solidFill>
                  <a:srgbClr val="FF0000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Produto</a:t>
            </a:r>
            <a:r>
              <a:rPr lang="pt-BR" altLang="pt-BR" sz="2800" b="1" dirty="0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 de Software : ISO/IEC 9126</a:t>
            </a:r>
          </a:p>
          <a:p>
            <a:pPr>
              <a:lnSpc>
                <a:spcPct val="150000"/>
              </a:lnSpc>
              <a:buSzPct val="100000"/>
              <a:buFont typeface="Tahoma" pitchFamily="34" charset="0"/>
              <a:buNone/>
            </a:pPr>
            <a:r>
              <a:rPr lang="pt-BR" altLang="pt-BR" b="1" dirty="0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Atributos fundamentais</a:t>
            </a:r>
            <a:endParaRPr lang="en-US" altLang="pt-BR" b="1" dirty="0">
              <a:solidFill>
                <a:srgbClr val="0000FF"/>
              </a:solidFill>
              <a:latin typeface="Arial Bold" charset="0"/>
              <a:ea typeface="Arial Bold" charset="0"/>
              <a:cs typeface="Arial Bold" charset="0"/>
              <a:sym typeface="Arial Bold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8365985" y="6366105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7"/>
          <p:cNvSpPr txBox="1"/>
          <p:nvPr/>
        </p:nvSpPr>
        <p:spPr>
          <a:xfrm>
            <a:off x="8426945" y="644156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16</a:t>
            </a:r>
          </a:p>
        </p:txBody>
      </p:sp>
      <p:pic>
        <p:nvPicPr>
          <p:cNvPr id="7" name="Imagem 6" descr="Ícone&#10;&#10;O conteúdo gerado por IA pode estar incorreto.">
            <a:extLst>
              <a:ext uri="{FF2B5EF4-FFF2-40B4-BE49-F238E27FC236}">
                <a16:creationId xmlns:a16="http://schemas.microsoft.com/office/drawing/2014/main" id="{D0CFD917-24CD-EC90-CD46-FD5A2C16EA1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831" y="1199827"/>
            <a:ext cx="1637654" cy="163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4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4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4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7A1ACCE3-5FB6-7664-527E-45125E8980A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36"/>
            <a:ext cx="9144000" cy="6255420"/>
          </a:xfrm>
          <a:prstGeom prst="rect">
            <a:avLst/>
          </a:prstGeom>
        </p:spPr>
      </p:pic>
      <p:sp>
        <p:nvSpPr>
          <p:cNvPr id="234498" name="Rectangle 3"/>
          <p:cNvSpPr>
            <a:spLocks noChangeArrowheads="1"/>
          </p:cNvSpPr>
          <p:nvPr/>
        </p:nvSpPr>
        <p:spPr bwMode="auto">
          <a:xfrm>
            <a:off x="44983" y="1691745"/>
            <a:ext cx="8651631" cy="459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00050" lvl="1" algn="just" ea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70000"/>
              <a:defRPr/>
            </a:pPr>
            <a:r>
              <a:rPr lang="pt-BR" altLang="pt-BR" sz="2400" b="1" dirty="0">
                <a:latin typeface="Calibri" panose="020F0502020204030204" pitchFamily="34" charset="0"/>
              </a:rPr>
              <a:t>4. Eficiência</a:t>
            </a:r>
            <a:endParaRPr lang="pt-BR" altLang="pt-BR" sz="2400" dirty="0">
              <a:latin typeface="Calibri" panose="020F0502020204030204" pitchFamily="34" charset="0"/>
            </a:endParaRP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r>
              <a:rPr lang="pt-BR" altLang="pt-BR" sz="2400" dirty="0">
                <a:latin typeface="Calibri" panose="020F0502020204030204" pitchFamily="34" charset="0"/>
                <a:cs typeface="Arial" panose="020B0604020202020204" pitchFamily="34" charset="0"/>
              </a:rPr>
              <a:t>Determina a relação entre a quantidade de 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r>
              <a:rPr lang="pt-BR" altLang="pt-BR" sz="2400" dirty="0">
                <a:latin typeface="Calibri" panose="020F0502020204030204" pitchFamily="34" charset="0"/>
                <a:cs typeface="Arial" panose="020B0604020202020204" pitchFamily="34" charset="0"/>
              </a:rPr>
              <a:t>recursos que devem ser direcionados para a 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r>
              <a:rPr lang="pt-BR" altLang="pt-BR" sz="2400" dirty="0">
                <a:latin typeface="Calibri" panose="020F0502020204030204" pitchFamily="34" charset="0"/>
                <a:cs typeface="Arial" panose="020B0604020202020204" pitchFamily="34" charset="0"/>
              </a:rPr>
              <a:t>operação do software, os tempos envolvidos nesta operação e os resultados obtidos. Envolve: 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endParaRPr lang="pt-BR" altLang="pt-BR" sz="24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2400" b="1" i="1" dirty="0">
                <a:solidFill>
                  <a:srgbClr val="0000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Comportamento em relação ao tempo</a:t>
            </a:r>
            <a:r>
              <a:rPr lang="pt-BR" altLang="pt-BR" sz="2400" dirty="0">
                <a:latin typeface="Calibri" panose="020F0502020204030204" pitchFamily="34" charset="0"/>
                <a:cs typeface="Arial" panose="020B0604020202020204" pitchFamily="34" charset="0"/>
              </a:rPr>
              <a:t>: avalia se o tempo de resposta às solicitações enviadas ao software estão dentro dos critérios preestabelecidos.</a:t>
            </a:r>
          </a:p>
          <a:p>
            <a:pPr marL="1257300" lvl="2" indent="-3429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2400" b="1" i="1" dirty="0">
                <a:solidFill>
                  <a:srgbClr val="0000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Comportamento em relação aos recursos</a:t>
            </a:r>
            <a:r>
              <a:rPr lang="pt-BR" altLang="pt-BR" sz="2400" dirty="0">
                <a:latin typeface="Calibri" panose="020F0502020204030204" pitchFamily="34" charset="0"/>
                <a:cs typeface="Arial" panose="020B0604020202020204" pitchFamily="34" charset="0"/>
              </a:rPr>
              <a:t>: avalia a quantidade de recursos que devem ser disponibilizados para a operação do  software.</a:t>
            </a:r>
          </a:p>
          <a:p>
            <a:pPr marL="1371600" lvl="2" indent="-4572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altLang="pt-BR" sz="24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17989" y="486010"/>
            <a:ext cx="8471388" cy="10087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>
              <a:lnSpc>
                <a:spcPct val="150000"/>
              </a:lnSpc>
              <a:buSzPct val="100000"/>
              <a:buFont typeface="Tahoma" pitchFamily="34" charset="0"/>
              <a:buNone/>
            </a:pPr>
            <a:r>
              <a:rPr lang="pt-BR" altLang="pt-BR" sz="2800" b="1" dirty="0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Qualidade de </a:t>
            </a:r>
            <a:r>
              <a:rPr lang="pt-BR" altLang="pt-BR" sz="2800" b="1" dirty="0">
                <a:solidFill>
                  <a:srgbClr val="FF0000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Produto</a:t>
            </a:r>
            <a:r>
              <a:rPr lang="pt-BR" altLang="pt-BR" sz="2800" b="1" dirty="0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 de Software : ISO/IEC 9126</a:t>
            </a:r>
          </a:p>
          <a:p>
            <a:pPr>
              <a:lnSpc>
                <a:spcPct val="150000"/>
              </a:lnSpc>
              <a:buSzPct val="100000"/>
              <a:buFont typeface="Tahoma" pitchFamily="34" charset="0"/>
              <a:buNone/>
            </a:pPr>
            <a:r>
              <a:rPr lang="pt-BR" altLang="pt-BR" b="1" dirty="0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Atributos fundamentais</a:t>
            </a:r>
            <a:endParaRPr lang="en-US" altLang="pt-BR" b="1" dirty="0">
              <a:solidFill>
                <a:srgbClr val="0000FF"/>
              </a:solidFill>
              <a:latin typeface="Arial Bold" charset="0"/>
              <a:ea typeface="Arial Bold" charset="0"/>
              <a:cs typeface="Arial Bold" charset="0"/>
              <a:sym typeface="Arial Bold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8365985" y="6366105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7"/>
          <p:cNvSpPr txBox="1"/>
          <p:nvPr/>
        </p:nvSpPr>
        <p:spPr>
          <a:xfrm>
            <a:off x="8426945" y="644156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17</a:t>
            </a:r>
          </a:p>
        </p:txBody>
      </p:sp>
      <p:pic>
        <p:nvPicPr>
          <p:cNvPr id="7" name="Imagem 6" descr="Ícone&#10;&#10;O conteúdo gerado por IA pode estar incorreto.">
            <a:extLst>
              <a:ext uri="{FF2B5EF4-FFF2-40B4-BE49-F238E27FC236}">
                <a16:creationId xmlns:a16="http://schemas.microsoft.com/office/drawing/2014/main" id="{4B30BEA4-6895-AE74-503D-8F964ECF0B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13" y="1184327"/>
            <a:ext cx="1667360" cy="166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8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4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44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E8DFAF8F-6D4F-E8CC-6D3A-B87E13407DA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588"/>
            <a:ext cx="9144000" cy="5931968"/>
          </a:xfrm>
          <a:prstGeom prst="rect">
            <a:avLst/>
          </a:prstGeom>
        </p:spPr>
      </p:pic>
      <p:sp>
        <p:nvSpPr>
          <p:cNvPr id="234498" name="Rectangle 3"/>
          <p:cNvSpPr>
            <a:spLocks noChangeArrowheads="1"/>
          </p:cNvSpPr>
          <p:nvPr/>
        </p:nvSpPr>
        <p:spPr bwMode="auto">
          <a:xfrm>
            <a:off x="227867" y="2451417"/>
            <a:ext cx="8651631" cy="459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00050" lvl="1" algn="just" ea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70000"/>
              <a:defRPr/>
            </a:pPr>
            <a:r>
              <a:rPr lang="pt-BR" altLang="pt-BR" sz="2400" b="1" dirty="0">
                <a:latin typeface="Calibri" panose="020F0502020204030204" pitchFamily="34" charset="0"/>
              </a:rPr>
              <a:t>5. </a:t>
            </a:r>
            <a:r>
              <a:rPr lang="pt-BR" altLang="pt-BR" sz="2400" b="1" dirty="0" err="1">
                <a:latin typeface="Calibri" panose="020F0502020204030204" pitchFamily="34" charset="0"/>
              </a:rPr>
              <a:t>Manutenibilidade</a:t>
            </a:r>
            <a:endParaRPr lang="pt-BR" altLang="pt-BR" sz="2400" dirty="0">
              <a:latin typeface="Calibri" panose="020F0502020204030204" pitchFamily="34" charset="0"/>
            </a:endParaRP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r>
              <a:rPr lang="pt-BR" altLang="pt-BR" sz="2400" dirty="0">
                <a:latin typeface="Calibri" panose="020F0502020204030204" pitchFamily="34" charset="0"/>
                <a:cs typeface="Arial" panose="020B0604020202020204" pitchFamily="34" charset="0"/>
              </a:rPr>
              <a:t>Estabelece a  capacidade que um software possui em sofrer alterações. Envolve: </a:t>
            </a:r>
          </a:p>
          <a:p>
            <a:pPr marL="1257300" lvl="2" indent="-3429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2400" b="1" i="1" dirty="0">
                <a:solidFill>
                  <a:srgbClr val="0000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Estabilidade</a:t>
            </a:r>
            <a:r>
              <a:rPr lang="pt-BR" altLang="pt-BR" sz="2400" dirty="0">
                <a:latin typeface="Calibri" panose="020F0502020204030204" pitchFamily="34" charset="0"/>
                <a:cs typeface="Arial" panose="020B0604020202020204" pitchFamily="34" charset="0"/>
              </a:rPr>
              <a:t>: risco da ocorrência de feitos não esperados decorrentes de alterações no software.</a:t>
            </a:r>
          </a:p>
          <a:p>
            <a:pPr marL="1257300" lvl="2" indent="-3429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2400" b="1" i="1" dirty="0" err="1">
                <a:solidFill>
                  <a:srgbClr val="0000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Testabilidade</a:t>
            </a:r>
            <a:r>
              <a:rPr lang="pt-BR" altLang="pt-BR" sz="2400" dirty="0">
                <a:latin typeface="Calibri" panose="020F0502020204030204" pitchFamily="34" charset="0"/>
                <a:cs typeface="Arial" panose="020B0604020202020204" pitchFamily="34" charset="0"/>
              </a:rPr>
              <a:t>:  quantidade de esforço que deve ser dispendida para validar as alterações realizadas no software.</a:t>
            </a:r>
          </a:p>
          <a:p>
            <a:pPr marL="1371600" lvl="2" indent="-4572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altLang="pt-BR" sz="24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17989" y="697030"/>
            <a:ext cx="8471388" cy="10087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>
              <a:lnSpc>
                <a:spcPct val="150000"/>
              </a:lnSpc>
              <a:buSzPct val="100000"/>
              <a:buFont typeface="Tahoma" pitchFamily="34" charset="0"/>
              <a:buNone/>
            </a:pPr>
            <a:r>
              <a:rPr lang="pt-BR" altLang="pt-BR" sz="2800" b="1" dirty="0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Qualidade de </a:t>
            </a:r>
            <a:r>
              <a:rPr lang="pt-BR" altLang="pt-BR" sz="2800" b="1" dirty="0">
                <a:solidFill>
                  <a:srgbClr val="FF0000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Produto</a:t>
            </a:r>
            <a:r>
              <a:rPr lang="pt-BR" altLang="pt-BR" sz="2800" b="1" dirty="0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 de Software : ISO/IEC 9126</a:t>
            </a:r>
          </a:p>
          <a:p>
            <a:pPr>
              <a:lnSpc>
                <a:spcPct val="150000"/>
              </a:lnSpc>
              <a:buSzPct val="100000"/>
              <a:buFont typeface="Tahoma" pitchFamily="34" charset="0"/>
              <a:buNone/>
            </a:pPr>
            <a:r>
              <a:rPr lang="pt-BR" altLang="pt-BR" b="1" dirty="0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Atributos fundamentais</a:t>
            </a:r>
            <a:endParaRPr lang="en-US" altLang="pt-BR" b="1" dirty="0">
              <a:solidFill>
                <a:srgbClr val="0000FF"/>
              </a:solidFill>
              <a:latin typeface="Arial Bold" charset="0"/>
              <a:ea typeface="Arial Bold" charset="0"/>
              <a:cs typeface="Arial Bold" charset="0"/>
              <a:sym typeface="Arial Bold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8365985" y="6366105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7"/>
          <p:cNvSpPr txBox="1"/>
          <p:nvPr/>
        </p:nvSpPr>
        <p:spPr>
          <a:xfrm>
            <a:off x="8426945" y="644156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18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C3510A4-37A0-69E3-4256-E0518C0071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846" y="1390448"/>
            <a:ext cx="1631722" cy="163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8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4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4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/>
          <a:srcRect l="21424" r="22056"/>
          <a:stretch/>
        </p:blipFill>
        <p:spPr>
          <a:xfrm>
            <a:off x="0" y="2631013"/>
            <a:ext cx="9155651" cy="27898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2919" y="6295596"/>
            <a:ext cx="3617077" cy="289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303030"/>
                </a:solidFill>
                <a:latin typeface="Gotham-Bold"/>
                <a:cs typeface="Gotham-Bold"/>
              </a:rPr>
              <a:t>MARÇO/2025</a:t>
            </a:r>
          </a:p>
        </p:txBody>
      </p:sp>
      <p:sp>
        <p:nvSpPr>
          <p:cNvPr id="4" name="Rectangle 3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426945" y="6216481"/>
            <a:ext cx="24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1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11882" y="3039003"/>
            <a:ext cx="7166918" cy="986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FFFFFF"/>
                </a:solidFill>
                <a:latin typeface="Gotham-Bold"/>
                <a:cs typeface="Gotham-Bold"/>
              </a:rPr>
              <a:t>ANÁLISE E DESENVOLVIMENTO DE SISTEMAS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11881" y="4030560"/>
            <a:ext cx="813211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dirty="0">
                <a:solidFill>
                  <a:schemeClr val="bg1"/>
                </a:solidFill>
              </a:rPr>
              <a:t>PROJETO DE SISTEMAS APLICADO AS MELHORES PRÁTICAS EM QUALIDADE DE SOFTWARE E GOVERNANÇA DE TI</a:t>
            </a:r>
            <a:endParaRPr lang="en-US" sz="2200" dirty="0">
              <a:solidFill>
                <a:schemeClr val="bg1"/>
              </a:solidFill>
              <a:latin typeface="Gotham-Book"/>
              <a:cs typeface="Gotham-Book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11882" y="4898189"/>
            <a:ext cx="361707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  <a:latin typeface="Gotham-Bold"/>
                <a:cs typeface="Gotham-Bold"/>
              </a:rPr>
              <a:t>PROF. Me. PAULO SAMPAIO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47966" y="3145118"/>
            <a:ext cx="72000" cy="17265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4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22FB5484-87A8-987C-584B-B3E35EA93D6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925"/>
            <a:ext cx="9144000" cy="6141631"/>
          </a:xfrm>
          <a:prstGeom prst="rect">
            <a:avLst/>
          </a:prstGeom>
        </p:spPr>
      </p:pic>
      <p:sp>
        <p:nvSpPr>
          <p:cNvPr id="234498" name="Rectangle 3"/>
          <p:cNvSpPr>
            <a:spLocks noChangeArrowheads="1"/>
          </p:cNvSpPr>
          <p:nvPr/>
        </p:nvSpPr>
        <p:spPr bwMode="auto">
          <a:xfrm>
            <a:off x="227867" y="2563962"/>
            <a:ext cx="8651631" cy="334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00050" lvl="1" algn="just" ea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70000"/>
              <a:defRPr/>
            </a:pPr>
            <a:r>
              <a:rPr lang="pt-BR" altLang="pt-BR" sz="2400" b="1" dirty="0">
                <a:latin typeface="Calibri" panose="020F0502020204030204" pitchFamily="34" charset="0"/>
              </a:rPr>
              <a:t>6. Portabilidade</a:t>
            </a:r>
            <a:endParaRPr lang="pt-BR" altLang="pt-BR" sz="2400" dirty="0">
              <a:latin typeface="Calibri" panose="020F0502020204030204" pitchFamily="34" charset="0"/>
            </a:endParaRP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r>
              <a:rPr lang="pt-BR" altLang="pt-BR" sz="2400" dirty="0">
                <a:latin typeface="Calibri" panose="020F0502020204030204" pitchFamily="34" charset="0"/>
                <a:cs typeface="Arial" panose="020B0604020202020204" pitchFamily="34" charset="0"/>
              </a:rPr>
              <a:t>Estabelece a  capacidade que um software possui de ser transferido de um ambiente operacional para outro. Envolve: </a:t>
            </a:r>
          </a:p>
          <a:p>
            <a:pPr marL="1257300" lvl="2" indent="-3429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2400" b="1" i="1" dirty="0">
                <a:solidFill>
                  <a:srgbClr val="0000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Adaptabilidade</a:t>
            </a:r>
            <a:r>
              <a:rPr lang="pt-BR" altLang="pt-BR" sz="2400" i="1" dirty="0">
                <a:latin typeface="Calibri" panose="020F0502020204030204" pitchFamily="34" charset="0"/>
                <a:cs typeface="Arial" panose="020B0604020202020204" pitchFamily="34" charset="0"/>
              </a:rPr>
              <a:t>:</a:t>
            </a:r>
            <a:r>
              <a:rPr lang="pt-BR" altLang="pt-BR" sz="2400" dirty="0">
                <a:latin typeface="Calibri" panose="020F0502020204030204" pitchFamily="34" charset="0"/>
                <a:cs typeface="Arial" panose="020B0604020202020204" pitchFamily="34" charset="0"/>
              </a:rPr>
              <a:t> capacidade que um software possui de se  adaptar a diferentes ambientes operacionais.</a:t>
            </a:r>
          </a:p>
          <a:p>
            <a:pPr marL="1257300" lvl="2" indent="-3429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2400" b="1" i="1" dirty="0">
                <a:solidFill>
                  <a:srgbClr val="0000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Coexistência</a:t>
            </a:r>
            <a:r>
              <a:rPr lang="pt-BR" altLang="pt-BR" sz="2400" dirty="0">
                <a:latin typeface="Calibri" panose="020F0502020204030204" pitchFamily="34" charset="0"/>
                <a:cs typeface="Arial" panose="020B0604020202020204" pitchFamily="34" charset="0"/>
              </a:rPr>
              <a:t>: capacidade que um software possui em operar de modo simultâneo com outras aplicações.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17989" y="528214"/>
            <a:ext cx="8471388" cy="10087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>
              <a:lnSpc>
                <a:spcPct val="150000"/>
              </a:lnSpc>
              <a:buSzPct val="100000"/>
              <a:buFont typeface="Tahoma" pitchFamily="34" charset="0"/>
              <a:buNone/>
            </a:pPr>
            <a:r>
              <a:rPr lang="pt-BR" altLang="pt-BR" sz="2800" b="1" dirty="0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Qualidade de </a:t>
            </a:r>
            <a:r>
              <a:rPr lang="pt-BR" altLang="pt-BR" sz="2800" b="1" dirty="0">
                <a:solidFill>
                  <a:srgbClr val="FF0000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Produto</a:t>
            </a:r>
            <a:r>
              <a:rPr lang="pt-BR" altLang="pt-BR" sz="2800" b="1" dirty="0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 de Software : ISO/IEC 9126</a:t>
            </a:r>
          </a:p>
          <a:p>
            <a:pPr>
              <a:lnSpc>
                <a:spcPct val="150000"/>
              </a:lnSpc>
              <a:buSzPct val="100000"/>
              <a:buFont typeface="Tahoma" pitchFamily="34" charset="0"/>
              <a:buNone/>
            </a:pPr>
            <a:r>
              <a:rPr lang="pt-BR" altLang="pt-BR" b="1" dirty="0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Atributos fundamentais</a:t>
            </a:r>
            <a:endParaRPr lang="en-US" altLang="pt-BR" b="1" dirty="0">
              <a:solidFill>
                <a:srgbClr val="0000FF"/>
              </a:solidFill>
              <a:latin typeface="Arial Bold" charset="0"/>
              <a:ea typeface="Arial Bold" charset="0"/>
              <a:cs typeface="Arial Bold" charset="0"/>
              <a:sym typeface="Arial Bold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8365985" y="6366105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7"/>
          <p:cNvSpPr txBox="1"/>
          <p:nvPr/>
        </p:nvSpPr>
        <p:spPr>
          <a:xfrm>
            <a:off x="8426945" y="644156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19</a:t>
            </a:r>
          </a:p>
        </p:txBody>
      </p:sp>
      <p:pic>
        <p:nvPicPr>
          <p:cNvPr id="7" name="Imagem 6" descr="Ícone&#10;&#10;O conteúdo gerado por IA pode estar incorreto.">
            <a:extLst>
              <a:ext uri="{FF2B5EF4-FFF2-40B4-BE49-F238E27FC236}">
                <a16:creationId xmlns:a16="http://schemas.microsoft.com/office/drawing/2014/main" id="{B864B3BD-0F3F-7BDD-361F-9846768CD03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354" y="1357393"/>
            <a:ext cx="1725289" cy="172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6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4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4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E2BB32E4-AE59-0B92-3227-AE33F28F787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240"/>
            <a:ext cx="9144000" cy="6241316"/>
          </a:xfrm>
          <a:prstGeom prst="rect">
            <a:avLst/>
          </a:prstGeom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94337" y="582240"/>
            <a:ext cx="8727504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pt-BR" sz="2800" b="1" dirty="0">
                <a:solidFill>
                  <a:srgbClr val="333399"/>
                </a:solidFill>
                <a:latin typeface="Helvetica-Bold" charset="0"/>
              </a:rPr>
              <a:t>Checkpoint: Como avaliar a qualidade de um SW</a:t>
            </a:r>
          </a:p>
          <a:p>
            <a:pPr algn="ctr"/>
            <a:endParaRPr lang="pt-BR" sz="2800" b="1" dirty="0">
              <a:solidFill>
                <a:srgbClr val="333399"/>
              </a:solidFill>
              <a:latin typeface="Helvetica-Bold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94337" y="1191895"/>
            <a:ext cx="8727504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just">
              <a:spcBef>
                <a:spcPct val="50000"/>
              </a:spcBef>
              <a:buFont typeface="+mj-lt"/>
              <a:buAutoNum type="arabicPeriod"/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Considere que sua equipe trabalha em uma empresa que vai adquirir um novo software para folha de pagamento.</a:t>
            </a:r>
          </a:p>
          <a:p>
            <a:pPr algn="just">
              <a:spcBef>
                <a:spcPct val="50000"/>
              </a:spcBef>
            </a:pPr>
            <a:endParaRPr lang="pt-BR" sz="2400" dirty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spcBef>
                <a:spcPct val="50000"/>
              </a:spcBef>
              <a:buFont typeface="+mj-lt"/>
              <a:buAutoNum type="arabicPeriod" startAt="2"/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Sua equipe foi selecionada para trabalhar no projeto que irá selecionar o software a ser adquirido, entre </a:t>
            </a:r>
            <a:r>
              <a:rPr lang="pt-BR" sz="240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3 possíveis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fornecedores identificados pelo time de Compras da empresa.</a:t>
            </a:r>
          </a:p>
          <a:p>
            <a:pPr algn="just">
              <a:spcBef>
                <a:spcPct val="50000"/>
              </a:spcBef>
            </a:pPr>
            <a:endParaRPr lang="pt-BR" sz="2400" dirty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spcBef>
                <a:spcPct val="50000"/>
              </a:spcBef>
              <a:buFont typeface="+mj-lt"/>
              <a:buAutoNum type="arabicPeriod" startAt="3"/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Discutam em grupos do CHALLENGE quais devem ser os critérios para avaliar os 3 softwares concorrentes, tendo como base a norma </a:t>
            </a:r>
            <a:r>
              <a:rPr lang="pt-BR" sz="24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ISO9126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, e entreguem suas conclusões no Portal de Trabalhos da FIAP </a:t>
            </a:r>
            <a:r>
              <a:rPr lang="pt-BR" sz="2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até a data de </a:t>
            </a:r>
            <a:r>
              <a:rPr lang="pt-BR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14/MARÇO</a:t>
            </a:r>
            <a:r>
              <a:rPr lang="pt-BR" sz="2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		</a:t>
            </a:r>
            <a:endParaRPr lang="pt-BR" sz="2400" b="1" dirty="0">
              <a:latin typeface="Arial" pitchFamily="34" charset="0"/>
            </a:endParaRPr>
          </a:p>
        </p:txBody>
      </p:sp>
      <p:sp>
        <p:nvSpPr>
          <p:cNvPr id="5" name="TextBox 17"/>
          <p:cNvSpPr txBox="1"/>
          <p:nvPr/>
        </p:nvSpPr>
        <p:spPr>
          <a:xfrm>
            <a:off x="8426945" y="644156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26</a:t>
            </a:r>
          </a:p>
        </p:txBody>
      </p:sp>
      <p:sp>
        <p:nvSpPr>
          <p:cNvPr id="6" name="Rectangle 3"/>
          <p:cNvSpPr/>
          <p:nvPr/>
        </p:nvSpPr>
        <p:spPr>
          <a:xfrm>
            <a:off x="8365985" y="6366105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7"/>
          <p:cNvSpPr txBox="1"/>
          <p:nvPr/>
        </p:nvSpPr>
        <p:spPr>
          <a:xfrm>
            <a:off x="8534375" y="644406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75709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EDC94A49-6EBB-504F-52DB-0F53921E4EA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240"/>
            <a:ext cx="9144000" cy="6241316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410382"/>
              </p:ext>
            </p:extLst>
          </p:nvPr>
        </p:nvGraphicFramePr>
        <p:xfrm>
          <a:off x="665660" y="2367016"/>
          <a:ext cx="8064896" cy="2865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Atributo da Norma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Indicador/</a:t>
                      </a:r>
                    </a:p>
                    <a:p>
                      <a:r>
                        <a:rPr lang="pt-BR" dirty="0"/>
                        <a:t>descrição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Peso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Medição Empresa</a:t>
                      </a:r>
                      <a:r>
                        <a:rPr lang="pt-BR" baseline="0" dirty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Medição Empresa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Medição Empresa </a:t>
                      </a:r>
                      <a:r>
                        <a:rPr lang="pt-BR" baseline="0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tângulo 3"/>
          <p:cNvSpPr/>
          <p:nvPr/>
        </p:nvSpPr>
        <p:spPr>
          <a:xfrm>
            <a:off x="416495" y="1329133"/>
            <a:ext cx="82872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sz="240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#DICA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: Montar uma tabela (igual ou similar, dependendo do que acharem necessário) como o exemplo abaixo:</a:t>
            </a:r>
          </a:p>
        </p:txBody>
      </p:sp>
      <p:sp>
        <p:nvSpPr>
          <p:cNvPr id="7" name="TextBox 17"/>
          <p:cNvSpPr txBox="1"/>
          <p:nvPr/>
        </p:nvSpPr>
        <p:spPr>
          <a:xfrm>
            <a:off x="8426945" y="644156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27</a:t>
            </a:r>
          </a:p>
        </p:txBody>
      </p:sp>
      <p:sp>
        <p:nvSpPr>
          <p:cNvPr id="6" name="TextBox 17"/>
          <p:cNvSpPr txBox="1"/>
          <p:nvPr/>
        </p:nvSpPr>
        <p:spPr>
          <a:xfrm>
            <a:off x="8426945" y="644156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26</a:t>
            </a:r>
          </a:p>
        </p:txBody>
      </p:sp>
      <p:sp>
        <p:nvSpPr>
          <p:cNvPr id="8" name="Rectangle 3"/>
          <p:cNvSpPr/>
          <p:nvPr/>
        </p:nvSpPr>
        <p:spPr>
          <a:xfrm>
            <a:off x="8365985" y="6366105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7"/>
          <p:cNvSpPr txBox="1"/>
          <p:nvPr/>
        </p:nvSpPr>
        <p:spPr>
          <a:xfrm>
            <a:off x="8534375" y="644406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21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732BC15-A3F7-4471-1CD7-D8BB74EB0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337" y="582240"/>
            <a:ext cx="8727504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pt-BR" sz="2800" b="1" dirty="0">
                <a:solidFill>
                  <a:srgbClr val="333399"/>
                </a:solidFill>
                <a:latin typeface="Helvetica-Bold" charset="0"/>
              </a:rPr>
              <a:t>Checkpoint: Como avaliar a qualidade de um SW</a:t>
            </a:r>
          </a:p>
          <a:p>
            <a:pPr algn="ctr"/>
            <a:endParaRPr lang="pt-BR" sz="2800" b="1" dirty="0">
              <a:solidFill>
                <a:srgbClr val="333399"/>
              </a:solidFill>
              <a:latin typeface="Helvetica-Bold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EE9677A-5BDA-018D-4487-E497179E1693}"/>
              </a:ext>
            </a:extLst>
          </p:cNvPr>
          <p:cNvSpPr/>
          <p:nvPr/>
        </p:nvSpPr>
        <p:spPr>
          <a:xfrm>
            <a:off x="413911" y="5232121"/>
            <a:ext cx="82872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sz="240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#DICA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: Não esqueçam de demonstrar a pontuação total de cada empresa e descrever (em texto) quais foram os fatores que levaram a equipe sugerir a empresa vencedora.</a:t>
            </a:r>
          </a:p>
        </p:txBody>
      </p:sp>
    </p:spTree>
    <p:extLst>
      <p:ext uri="{BB962C8B-B14F-4D97-AF65-F5344CB8AC3E}">
        <p14:creationId xmlns:p14="http://schemas.microsoft.com/office/powerpoint/2010/main" val="317683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6DF81DFD-50BA-D08D-4A6B-A4FCBA903DA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514"/>
            <a:ext cx="9144000" cy="66660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18560" y="1377291"/>
            <a:ext cx="5107564" cy="499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SOMMERVILLE,</a:t>
            </a:r>
            <a:r>
              <a:rPr lang="pt-BR" sz="1600" dirty="0"/>
              <a:t> Ian; Engenharia de Software.  9ª edição.  Ed. </a:t>
            </a:r>
            <a:r>
              <a:rPr lang="pt-BR" sz="1600" dirty="0" err="1"/>
              <a:t>Prentice</a:t>
            </a:r>
            <a:r>
              <a:rPr lang="pt-BR" sz="1600" dirty="0"/>
              <a:t> Hall, 2011.</a:t>
            </a:r>
          </a:p>
          <a:p>
            <a:endParaRPr lang="pt-BR" sz="1600" dirty="0"/>
          </a:p>
          <a:p>
            <a:r>
              <a:rPr lang="pt-BR" sz="1600" b="1" dirty="0"/>
              <a:t>LÉLIS, </a:t>
            </a:r>
            <a:r>
              <a:rPr lang="pt-BR" sz="1600" dirty="0" err="1"/>
              <a:t>Eliacy</a:t>
            </a:r>
            <a:r>
              <a:rPr lang="pt-BR" sz="1600" dirty="0"/>
              <a:t> Cavalcanti. Gestão da Qualidade. Editora Pearson, São Paulo, 2012.</a:t>
            </a:r>
          </a:p>
          <a:p>
            <a:endParaRPr lang="pt-BR" sz="1600" dirty="0"/>
          </a:p>
          <a:p>
            <a:r>
              <a:rPr lang="pt-BR" sz="1600" b="1" dirty="0"/>
              <a:t>PEARSON, </a:t>
            </a:r>
            <a:r>
              <a:rPr lang="pt-BR" sz="1600" dirty="0"/>
              <a:t>Academia</a:t>
            </a:r>
            <a:r>
              <a:rPr lang="pt-BR" sz="1600" b="1" dirty="0"/>
              <a:t>. </a:t>
            </a:r>
            <a:r>
              <a:rPr lang="pt-BR" sz="1600" dirty="0"/>
              <a:t>OSM - Uma visão contemporânea - Ed. Pearson, São Paulo, 2011.</a:t>
            </a:r>
          </a:p>
          <a:p>
            <a:endParaRPr lang="pt-BR" sz="1600" dirty="0"/>
          </a:p>
          <a:p>
            <a:r>
              <a:rPr lang="pt-BR" sz="1600" b="1" dirty="0"/>
              <a:t>SELEME,</a:t>
            </a:r>
            <a:r>
              <a:rPr lang="pt-BR" sz="1600" dirty="0"/>
              <a:t>Robson, </a:t>
            </a:r>
            <a:r>
              <a:rPr lang="pt-BR" sz="1600" b="1" dirty="0"/>
              <a:t>STADLER</a:t>
            </a:r>
            <a:r>
              <a:rPr lang="pt-BR" sz="1600" dirty="0"/>
              <a:t>, Humberto. Controle da Qualidade - As ferramentas essenciais: Ed. Intersaberes, 2005.</a:t>
            </a:r>
          </a:p>
          <a:p>
            <a:endParaRPr lang="pt-BR" sz="1600" dirty="0"/>
          </a:p>
          <a:p>
            <a:r>
              <a:rPr lang="pt-BR" sz="1600" b="1" dirty="0"/>
              <a:t>MAXIMIANO, </a:t>
            </a:r>
            <a:r>
              <a:rPr lang="pt-BR" sz="1600" dirty="0"/>
              <a:t>Antonio Cesar </a:t>
            </a:r>
            <a:r>
              <a:rPr lang="pt-BR" sz="1600" dirty="0" err="1"/>
              <a:t>Amaru</a:t>
            </a:r>
            <a:r>
              <a:rPr lang="pt-BR" sz="1600" dirty="0"/>
              <a:t>. Teoria Geral da Administração. 6ª Edição. Atlas, 2010.</a:t>
            </a:r>
          </a:p>
          <a:p>
            <a:endParaRPr lang="pt-BR" sz="1600" dirty="0"/>
          </a:p>
          <a:p>
            <a:r>
              <a:rPr lang="pt-BR" sz="1600" dirty="0"/>
              <a:t>ARIANE 5: UM ERRO NUMÉRICO (OVERFLOW) LEVOU À FALHA NO PRIMEIRO LANÇAMENTO. Disponível em:</a:t>
            </a:r>
            <a:endParaRPr lang="pt-BR" sz="1600" dirty="0">
              <a:solidFill>
                <a:schemeClr val="accent1"/>
              </a:solidFill>
              <a:hlinkClick r:id="rId3"/>
            </a:endParaRPr>
          </a:p>
          <a:p>
            <a:r>
              <a:rPr lang="pt-BR" sz="1600" dirty="0">
                <a:solidFill>
                  <a:schemeClr val="accent1"/>
                </a:solidFill>
                <a:hlinkClick r:id="rId3"/>
              </a:rPr>
              <a:t>http://www.sbmac.org.br/bol/bol-2/artigos/ariane5.html</a:t>
            </a:r>
            <a:endParaRPr lang="pt-BR" sz="16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90000"/>
              </a:lnSpc>
              <a:buClr>
                <a:srgbClr val="303030"/>
              </a:buClr>
            </a:pPr>
            <a:endParaRPr lang="en-US" sz="1600" dirty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pic>
        <p:nvPicPr>
          <p:cNvPr id="4" name="Picture 3" descr="caomputador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4" y="1421810"/>
            <a:ext cx="3062891" cy="2733630"/>
          </a:xfrm>
          <a:prstGeom prst="rect">
            <a:avLst/>
          </a:prstGeom>
        </p:spPr>
      </p:pic>
      <p:pic>
        <p:nvPicPr>
          <p:cNvPr id="5" name="Picture 4" descr="chicara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6259">
            <a:off x="2055756" y="3444240"/>
            <a:ext cx="1559560" cy="16500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47123" y="281893"/>
            <a:ext cx="6801557" cy="48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303030"/>
                </a:solidFill>
                <a:latin typeface="Gotham-Bold"/>
                <a:cs typeface="Gotham-Bold"/>
              </a:rPr>
              <a:t>REFERÊNCIAS</a:t>
            </a:r>
            <a:endParaRPr lang="en-US" sz="2800" dirty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5379" y="37682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ivros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7626">
            <a:off x="648591" y="4397170"/>
            <a:ext cx="2064240" cy="170093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26945" y="6216481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22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6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26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580640"/>
            <a:ext cx="9144000" cy="28244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026"/>
          <p:cNvSpPr>
            <a:spLocks noChangeArrowheads="1"/>
          </p:cNvSpPr>
          <p:nvPr/>
        </p:nvSpPr>
        <p:spPr bwMode="auto">
          <a:xfrm>
            <a:off x="1053372" y="3222882"/>
            <a:ext cx="6694934" cy="145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>
              <a:defRPr/>
            </a:pPr>
            <a:r>
              <a:rPr kumimoji="1" lang="en-US" sz="2000" dirty="0">
                <a:solidFill>
                  <a:schemeClr val="bg1"/>
                </a:solidFill>
                <a:latin typeface="Gotham-Bold"/>
                <a:cs typeface="Gotham-Bold"/>
              </a:rPr>
              <a:t>Copyright © 2025  Prof. Paulo </a:t>
            </a:r>
            <a:r>
              <a:rPr kumimoji="1" lang="en-US" sz="2000" dirty="0" err="1">
                <a:solidFill>
                  <a:schemeClr val="bg1"/>
                </a:solidFill>
                <a:latin typeface="Gotham-Bold"/>
                <a:cs typeface="Gotham-Bold"/>
              </a:rPr>
              <a:t>Sampaio</a:t>
            </a:r>
            <a:endParaRPr kumimoji="1" lang="en-US" sz="2000" dirty="0">
              <a:solidFill>
                <a:schemeClr val="bg1"/>
              </a:solidFill>
              <a:latin typeface="Gotham-Bold"/>
              <a:cs typeface="Gotham-Bold"/>
            </a:endParaRPr>
          </a:p>
          <a:p>
            <a:pPr>
              <a:defRPr/>
            </a:pPr>
            <a:endParaRPr kumimoji="1" lang="en-US" sz="1600" dirty="0">
              <a:solidFill>
                <a:schemeClr val="bg1"/>
              </a:solidFill>
              <a:latin typeface="Gotham-Book"/>
              <a:cs typeface="Gotham-Book"/>
            </a:endParaRPr>
          </a:p>
          <a:p>
            <a:pPr>
              <a:lnSpc>
                <a:spcPct val="110000"/>
              </a:lnSpc>
              <a:defRPr/>
            </a:pP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Todos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direitos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reservados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.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Reprodução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ou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divulgação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total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ou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parcial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deste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documento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é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expressamente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proíbido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sem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o </a:t>
            </a:r>
            <a:r>
              <a:rPr kumimoji="1" lang="pt-BR" sz="1600" dirty="0">
                <a:solidFill>
                  <a:schemeClr val="bg1"/>
                </a:solidFill>
                <a:latin typeface="Gotham-Book"/>
                <a:cs typeface="Gotham-Book"/>
              </a:rPr>
              <a:t>consentimento formal, por escrito,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do Professor (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autor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).</a:t>
            </a:r>
          </a:p>
        </p:txBody>
      </p:sp>
      <p:sp>
        <p:nvSpPr>
          <p:cNvPr id="5" name="Rectangle 4"/>
          <p:cNvSpPr/>
          <p:nvPr/>
        </p:nvSpPr>
        <p:spPr>
          <a:xfrm>
            <a:off x="747966" y="3342641"/>
            <a:ext cx="72000" cy="12395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9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E2106AF9-52BF-B411-FD99-AC5FA8A957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lum bright="70000" contrast="-70000"/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589"/>
            <a:ext cx="9144000" cy="5347416"/>
          </a:xfrm>
          <a:prstGeom prst="rect">
            <a:avLst/>
          </a:prstGeom>
        </p:spPr>
      </p:pic>
      <p:sp>
        <p:nvSpPr>
          <p:cNvPr id="2055" name="Rectangle 7"/>
          <p:cNvSpPr>
            <a:spLocks/>
          </p:cNvSpPr>
          <p:nvPr/>
        </p:nvSpPr>
        <p:spPr bwMode="auto">
          <a:xfrm>
            <a:off x="849740" y="1150516"/>
            <a:ext cx="801858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pt-BR" altLang="pt-BR" sz="36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old" charset="0"/>
                <a:sym typeface="Arial Bold" charset="0"/>
              </a:rPr>
              <a:t>Qualidade de Software</a:t>
            </a:r>
          </a:p>
          <a:p>
            <a:pPr algn="ctr">
              <a:defRPr/>
            </a:pPr>
            <a:r>
              <a:rPr lang="pt-BR" altLang="pt-BR" sz="24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old" charset="0"/>
                <a:sym typeface="Arial Bold" charset="0"/>
              </a:rPr>
              <a:t>Tema: Qualidade de Produto de Software</a:t>
            </a: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650333" y="5013177"/>
            <a:ext cx="8018585" cy="161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defRPr/>
            </a:pPr>
            <a:r>
              <a:rPr lang="pt-BR" sz="28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old" charset="0"/>
              </a:rPr>
              <a:t>“A única coisa permanente é a mudança.”</a:t>
            </a:r>
          </a:p>
          <a:p>
            <a:pPr algn="r" eaLnBrk="1" hangingPunct="1">
              <a:defRPr/>
            </a:pPr>
            <a:r>
              <a:rPr lang="pt-BR" sz="24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old" charset="0"/>
              </a:rPr>
              <a:t>(Heráclito)</a:t>
            </a:r>
            <a:endParaRPr lang="pt-BR" altLang="pt-BR" sz="2400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Bold" charset="0"/>
              <a:sym typeface="Arial Bold" charset="0"/>
            </a:endParaRPr>
          </a:p>
        </p:txBody>
      </p:sp>
      <p:pic>
        <p:nvPicPr>
          <p:cNvPr id="5" name="Imagem 4" descr="quality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560" y="2349828"/>
            <a:ext cx="2705558" cy="3133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/>
          <p:nvPr/>
        </p:nvSpPr>
        <p:spPr>
          <a:xfrm>
            <a:off x="8365985" y="6366105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7"/>
          <p:cNvSpPr txBox="1"/>
          <p:nvPr/>
        </p:nvSpPr>
        <p:spPr>
          <a:xfrm>
            <a:off x="8426945" y="644156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28877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7FA4110-925E-12D5-56B6-C482E606AD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A96F411-CCF2-3663-E74E-1BAAD5EF9C6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655" name="Rectangle 7"/>
          <p:cNvSpPr>
            <a:spLocks/>
          </p:cNvSpPr>
          <p:nvPr/>
        </p:nvSpPr>
        <p:spPr bwMode="auto">
          <a:xfrm>
            <a:off x="331177" y="1196752"/>
            <a:ext cx="8487508" cy="45365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l">
              <a:defRPr/>
            </a:pPr>
            <a:r>
              <a:rPr lang="pt-BR" sz="32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Objetivos da aula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400" dirty="0">
              <a:solidFill>
                <a:srgbClr val="333399"/>
              </a:solidFill>
              <a:latin typeface="Arial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</a:rPr>
              <a:t>Conceituar qualidade de </a:t>
            </a:r>
            <a:r>
              <a:rPr lang="pt-B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</a:rPr>
              <a:t>produto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</a:rPr>
              <a:t> de software.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4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</a:rPr>
              <a:t>Overview 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</a:rPr>
              <a:t>sobre normas relacionadas a qualidade de produto de software (</a:t>
            </a:r>
            <a:r>
              <a:rPr lang="pt-BR" sz="2400" b="1" dirty="0">
                <a:solidFill>
                  <a:srgbClr val="0000CC"/>
                </a:solidFill>
                <a:latin typeface="Arial" pitchFamily="34" charset="0"/>
              </a:rPr>
              <a:t>família ISO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</a:rPr>
              <a:t>).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4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</a:rPr>
              <a:t>Entender os conceitos básicos relacionados a </a:t>
            </a:r>
            <a:r>
              <a:rPr lang="pt-BR" sz="2400" b="1" dirty="0">
                <a:solidFill>
                  <a:srgbClr val="0000CC"/>
                </a:solidFill>
                <a:latin typeface="Arial" pitchFamily="34" charset="0"/>
              </a:rPr>
              <a:t>métricas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</a:rPr>
              <a:t> de software.</a:t>
            </a:r>
          </a:p>
          <a:p>
            <a:pPr algn="l">
              <a:defRPr/>
            </a:pPr>
            <a:endParaRPr lang="pt-BR" sz="24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</a:rPr>
              <a:t>Exercitar sobre a </a:t>
            </a:r>
            <a:r>
              <a:rPr lang="pt-BR" sz="2400" dirty="0">
                <a:solidFill>
                  <a:srgbClr val="0000CC"/>
                </a:solidFill>
                <a:latin typeface="Arial" pitchFamily="34" charset="0"/>
              </a:rPr>
              <a:t>ISO/IEC 9126</a:t>
            </a:r>
          </a:p>
          <a:p>
            <a:pPr marL="342900" indent="-342900" algn="l">
              <a:defRPr/>
            </a:pPr>
            <a:endParaRPr lang="pt-BR" sz="24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4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4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4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</a:endParaRPr>
          </a:p>
          <a:p>
            <a:pPr algn="l">
              <a:defRPr/>
            </a:pPr>
            <a:endParaRPr lang="pt-BR" sz="24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</a:endParaRPr>
          </a:p>
        </p:txBody>
      </p:sp>
      <p:sp>
        <p:nvSpPr>
          <p:cNvPr id="10" name="Rectangle 3"/>
          <p:cNvSpPr/>
          <p:nvPr/>
        </p:nvSpPr>
        <p:spPr>
          <a:xfrm>
            <a:off x="8365985" y="6366105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7"/>
          <p:cNvSpPr txBox="1"/>
          <p:nvPr/>
        </p:nvSpPr>
        <p:spPr>
          <a:xfrm>
            <a:off x="8426945" y="644156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3</a:t>
            </a:r>
          </a:p>
        </p:txBody>
      </p:sp>
      <p:pic>
        <p:nvPicPr>
          <p:cNvPr id="5" name="Picture 18">
            <a:extLst>
              <a:ext uri="{FF2B5EF4-FFF2-40B4-BE49-F238E27FC236}">
                <a16:creationId xmlns:a16="http://schemas.microsoft.com/office/drawing/2014/main" id="{B4ADD678-8BA0-4C21-2F49-9C7CD8F4EF5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249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76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76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76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76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68048929-24EA-43D8-2801-71A6AC4C960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588"/>
            <a:ext cx="9144000" cy="5492257"/>
          </a:xfrm>
          <a:prstGeom prst="rect">
            <a:avLst/>
          </a:prstGeom>
        </p:spPr>
      </p:pic>
      <p:sp>
        <p:nvSpPr>
          <p:cNvPr id="9219" name="Rectangle 7"/>
          <p:cNvSpPr>
            <a:spLocks noChangeArrowheads="1"/>
          </p:cNvSpPr>
          <p:nvPr/>
        </p:nvSpPr>
        <p:spPr bwMode="auto">
          <a:xfrm>
            <a:off x="331177" y="898525"/>
            <a:ext cx="8471389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782638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182688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639888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097088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554288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011488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468688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3925888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eaLnBrk="1" hangingPunct="1">
              <a:buSzPct val="100000"/>
              <a:buFont typeface="Tahoma" panose="020B0604030504040204" pitchFamily="34" charset="0"/>
              <a:buNone/>
            </a:pPr>
            <a:r>
              <a:rPr lang="en-US" altLang="pt-BR" sz="2800" b="1" dirty="0" err="1">
                <a:solidFill>
                  <a:srgbClr val="0000FF"/>
                </a:solidFill>
                <a:latin typeface="Arial Bold" charset="0"/>
                <a:sym typeface="Arial Bold" charset="0"/>
              </a:rPr>
              <a:t>Qualidade</a:t>
            </a:r>
            <a:r>
              <a:rPr lang="en-US" altLang="pt-BR" sz="2800" b="1" dirty="0">
                <a:solidFill>
                  <a:srgbClr val="0000FF"/>
                </a:solidFill>
                <a:latin typeface="Arial Bold" charset="0"/>
                <a:sym typeface="Arial Bold" charset="0"/>
              </a:rPr>
              <a:t> de </a:t>
            </a:r>
            <a:r>
              <a:rPr lang="en-US" altLang="pt-BR" sz="2800" b="1" dirty="0" err="1">
                <a:solidFill>
                  <a:srgbClr val="0000FF"/>
                </a:solidFill>
                <a:latin typeface="Arial Bold" charset="0"/>
                <a:sym typeface="Arial Bold" charset="0"/>
              </a:rPr>
              <a:t>Produto</a:t>
            </a:r>
            <a:r>
              <a:rPr lang="en-US" altLang="pt-BR" sz="2800" b="1" dirty="0">
                <a:solidFill>
                  <a:srgbClr val="0000FF"/>
                </a:solidFill>
                <a:latin typeface="Arial Bold" charset="0"/>
                <a:sym typeface="Arial Bold" charset="0"/>
              </a:rPr>
              <a:t> de Software</a:t>
            </a:r>
          </a:p>
          <a:p>
            <a:pPr eaLnBrk="1" hangingPunct="1">
              <a:buSzPct val="100000"/>
              <a:buFont typeface="Tahoma" panose="020B0604030504040204" pitchFamily="34" charset="0"/>
              <a:buNone/>
            </a:pPr>
            <a:r>
              <a:rPr lang="en-US" altLang="pt-BR" b="1" dirty="0">
                <a:solidFill>
                  <a:schemeClr val="tx2"/>
                </a:solidFill>
                <a:latin typeface="Arial Bold" charset="0"/>
                <a:sym typeface="Arial Bold" charset="0"/>
              </a:rPr>
              <a:t>O </a:t>
            </a:r>
            <a:r>
              <a:rPr lang="en-US" altLang="pt-BR" b="1" dirty="0" err="1">
                <a:solidFill>
                  <a:schemeClr val="tx2"/>
                </a:solidFill>
                <a:latin typeface="Arial Bold" charset="0"/>
                <a:sym typeface="Arial Bold" charset="0"/>
              </a:rPr>
              <a:t>que</a:t>
            </a:r>
            <a:r>
              <a:rPr lang="en-US" altLang="pt-BR" b="1" dirty="0">
                <a:solidFill>
                  <a:schemeClr val="tx2"/>
                </a:solidFill>
                <a:latin typeface="Arial Bold" charset="0"/>
                <a:sym typeface="Arial Bold" charset="0"/>
              </a:rPr>
              <a:t> é um </a:t>
            </a:r>
            <a:r>
              <a:rPr lang="en-US" altLang="pt-BR" b="1" dirty="0" err="1">
                <a:solidFill>
                  <a:schemeClr val="tx2"/>
                </a:solidFill>
                <a:latin typeface="Arial Bold" charset="0"/>
                <a:sym typeface="Arial Bold" charset="0"/>
              </a:rPr>
              <a:t>produto</a:t>
            </a:r>
            <a:r>
              <a:rPr lang="en-US" altLang="pt-BR" b="1" dirty="0">
                <a:solidFill>
                  <a:schemeClr val="tx2"/>
                </a:solidFill>
                <a:latin typeface="Arial Bold" charset="0"/>
                <a:sym typeface="Arial Bold" charset="0"/>
              </a:rPr>
              <a:t> de software?</a:t>
            </a:r>
          </a:p>
        </p:txBody>
      </p:sp>
      <p:sp>
        <p:nvSpPr>
          <p:cNvPr id="2" name="Rectangle 8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716804" y="1844824"/>
            <a:ext cx="7577457" cy="20882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765175" lvl="1" indent="-365125" algn="just" eaLnBrk="1" hangingPunct="1">
              <a:spcBef>
                <a:spcPts val="1800"/>
              </a:spcBef>
              <a:buSzPct val="70000"/>
              <a:buFont typeface="Wingdings" pitchFamily="2" charset="2"/>
              <a:buChar char="q"/>
              <a:defRPr/>
            </a:pPr>
            <a:endParaRPr lang="pt-BR" sz="2000" dirty="0">
              <a:latin typeface="Calibri" panose="020F0502020204030204" pitchFamily="34" charset="0"/>
            </a:endParaRPr>
          </a:p>
          <a:p>
            <a:pPr algn="just"/>
            <a:r>
              <a:rPr lang="pt-BR" sz="2400" dirty="0">
                <a:latin typeface="Calibri" panose="020F0502020204030204" pitchFamily="34" charset="0"/>
              </a:rPr>
              <a:t>Um </a:t>
            </a:r>
            <a:r>
              <a:rPr lang="pt-BR" sz="2400" dirty="0">
                <a:solidFill>
                  <a:srgbClr val="FF0000"/>
                </a:solidFill>
                <a:latin typeface="Calibri" panose="020F0502020204030204" pitchFamily="34" charset="0"/>
              </a:rPr>
              <a:t>produto de software </a:t>
            </a:r>
            <a:r>
              <a:rPr lang="pt-BR" sz="2400" dirty="0">
                <a:latin typeface="Calibri" panose="020F0502020204030204" pitchFamily="34" charset="0"/>
              </a:rPr>
              <a:t>compreende os programas e procedimentos de computador, documentação e dados associados, que foram projetados para serem liberados para o usuário. [ISO /IEC 12207-1]</a:t>
            </a:r>
          </a:p>
          <a:p>
            <a:pPr marL="39688" indent="0">
              <a:buNone/>
            </a:pPr>
            <a:endParaRPr lang="pt-BR" sz="2400" dirty="0"/>
          </a:p>
          <a:p>
            <a:pPr marL="39688" indent="0">
              <a:buNone/>
            </a:pPr>
            <a:endParaRPr lang="pt-BR" sz="2400" dirty="0">
              <a:latin typeface="Calibri" panose="020F050202020403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517396" y="3861048"/>
            <a:ext cx="784333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688"/>
            <a:r>
              <a:rPr lang="en-US" altLang="pt-BR" sz="2800" b="1" dirty="0">
                <a:solidFill>
                  <a:schemeClr val="tx2"/>
                </a:solidFill>
                <a:latin typeface="Arial Bold" charset="0"/>
                <a:sym typeface="Arial Bold" charset="0"/>
              </a:rPr>
              <a:t>O </a:t>
            </a:r>
            <a:r>
              <a:rPr lang="en-US" altLang="pt-BR" sz="2800" b="1" dirty="0" err="1">
                <a:solidFill>
                  <a:schemeClr val="tx2"/>
                </a:solidFill>
                <a:latin typeface="Arial Bold" charset="0"/>
                <a:sym typeface="Arial Bold" charset="0"/>
              </a:rPr>
              <a:t>que</a:t>
            </a:r>
            <a:r>
              <a:rPr lang="en-US" altLang="pt-BR" sz="2800" b="1" dirty="0">
                <a:solidFill>
                  <a:schemeClr val="tx2"/>
                </a:solidFill>
                <a:latin typeface="Arial Bold" charset="0"/>
                <a:sym typeface="Arial Bold" charset="0"/>
              </a:rPr>
              <a:t> é um </a:t>
            </a:r>
            <a:r>
              <a:rPr lang="en-US" altLang="pt-BR" sz="2800" b="1" dirty="0" err="1">
                <a:solidFill>
                  <a:schemeClr val="tx2"/>
                </a:solidFill>
                <a:latin typeface="Arial Bold" charset="0"/>
                <a:sym typeface="Arial Bold" charset="0"/>
              </a:rPr>
              <a:t>produto</a:t>
            </a:r>
            <a:r>
              <a:rPr lang="en-US" altLang="pt-BR" sz="2800" b="1" dirty="0">
                <a:solidFill>
                  <a:schemeClr val="tx2"/>
                </a:solidFill>
                <a:latin typeface="Arial Bold" charset="0"/>
                <a:sym typeface="Arial Bold" charset="0"/>
              </a:rPr>
              <a:t> de software de </a:t>
            </a:r>
            <a:r>
              <a:rPr lang="en-US" altLang="pt-BR" sz="2800" b="1" dirty="0" err="1">
                <a:solidFill>
                  <a:schemeClr val="tx2"/>
                </a:solidFill>
                <a:latin typeface="Arial Bold" charset="0"/>
                <a:sym typeface="Arial Bold" charset="0"/>
              </a:rPr>
              <a:t>qualidade</a:t>
            </a:r>
            <a:r>
              <a:rPr lang="en-US" altLang="pt-BR" sz="2800" b="1" dirty="0">
                <a:solidFill>
                  <a:schemeClr val="tx2"/>
                </a:solidFill>
                <a:latin typeface="Arial Bold" charset="0"/>
                <a:sym typeface="Arial Bold" charset="0"/>
              </a:rPr>
              <a:t>?</a:t>
            </a:r>
          </a:p>
          <a:p>
            <a:pPr marL="39688" indent="0">
              <a:buNone/>
            </a:pPr>
            <a:endParaRPr lang="pt-BR" sz="2800" dirty="0"/>
          </a:p>
          <a:p>
            <a:pPr marL="39688" indent="0">
              <a:buNone/>
            </a:pPr>
            <a:r>
              <a:rPr lang="pt-BR" sz="2800" dirty="0"/>
              <a:t>Boa fabricação 		Bom desempenho</a:t>
            </a:r>
          </a:p>
          <a:p>
            <a:pPr marL="39688" indent="0">
              <a:buNone/>
            </a:pPr>
            <a:r>
              <a:rPr lang="pt-BR" sz="2800" dirty="0"/>
              <a:t>		Utilizável em diversas plataformas</a:t>
            </a:r>
          </a:p>
          <a:p>
            <a:pPr marL="39688" indent="0">
              <a:buNone/>
            </a:pPr>
            <a:r>
              <a:rPr lang="pt-BR" sz="2800" dirty="0"/>
              <a:t>	Fácil de usar 			Sem defeitos...</a:t>
            </a:r>
          </a:p>
        </p:txBody>
      </p:sp>
      <p:sp>
        <p:nvSpPr>
          <p:cNvPr id="5" name="Rectangle 3"/>
          <p:cNvSpPr/>
          <p:nvPr/>
        </p:nvSpPr>
        <p:spPr>
          <a:xfrm>
            <a:off x="8365985" y="6366105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7"/>
          <p:cNvSpPr txBox="1"/>
          <p:nvPr/>
        </p:nvSpPr>
        <p:spPr>
          <a:xfrm>
            <a:off x="8426945" y="644156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667231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723B39E5-49A0-89C8-E975-23A88C877D3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588"/>
            <a:ext cx="9144000" cy="5806985"/>
          </a:xfrm>
          <a:prstGeom prst="rect">
            <a:avLst/>
          </a:prstGeom>
        </p:spPr>
      </p:pic>
      <p:sp>
        <p:nvSpPr>
          <p:cNvPr id="2055" name="Rectangle 7"/>
          <p:cNvSpPr>
            <a:spLocks/>
          </p:cNvSpPr>
          <p:nvPr/>
        </p:nvSpPr>
        <p:spPr bwMode="auto">
          <a:xfrm>
            <a:off x="849740" y="1150516"/>
            <a:ext cx="801858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pt-BR" altLang="pt-BR" sz="36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old" charset="0"/>
                <a:sym typeface="Arial Bold" charset="0"/>
              </a:rPr>
              <a:t>Qualidade de Projeto de Software</a:t>
            </a:r>
          </a:p>
          <a:p>
            <a:pPr algn="ctr">
              <a:defRPr/>
            </a:pPr>
            <a:r>
              <a:rPr lang="pt-BR" altLang="pt-BR" sz="24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old" charset="0"/>
                <a:sym typeface="Arial Bold" charset="0"/>
              </a:rPr>
              <a:t>Tema: Qualidade de Processo e Desenvolvimento de Software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027" y="2087316"/>
            <a:ext cx="5978769" cy="4591050"/>
          </a:xfrm>
          <a:prstGeom prst="rect">
            <a:avLst/>
          </a:prstGeom>
        </p:spPr>
      </p:pic>
      <p:sp>
        <p:nvSpPr>
          <p:cNvPr id="6" name="Rectangle 3"/>
          <p:cNvSpPr/>
          <p:nvPr/>
        </p:nvSpPr>
        <p:spPr>
          <a:xfrm>
            <a:off x="60074" y="628838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7"/>
          <p:cNvSpPr txBox="1"/>
          <p:nvPr/>
        </p:nvSpPr>
        <p:spPr>
          <a:xfrm>
            <a:off x="121034" y="636385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5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9D545E41-37DF-E78F-BEC3-8D98580EEF4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588"/>
            <a:ext cx="9144000" cy="580698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384458" y="1054472"/>
            <a:ext cx="850802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800" b="1" dirty="0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Conceito de Qualidade de Software</a:t>
            </a:r>
          </a:p>
          <a:p>
            <a:endParaRPr lang="pt-BR" altLang="pt-BR" sz="2800" b="1" i="1" dirty="0">
              <a:solidFill>
                <a:srgbClr val="0000FF"/>
              </a:solidFill>
              <a:latin typeface="Arial Bold" charset="0"/>
              <a:ea typeface="Arial Bold" charset="0"/>
              <a:cs typeface="Arial Bold" charset="0"/>
              <a:sym typeface="Arial Bold" charset="0"/>
            </a:endParaRPr>
          </a:p>
          <a:p>
            <a:pPr algn="l"/>
            <a:r>
              <a:rPr lang="pt-BR" sz="2800" dirty="0">
                <a:latin typeface="Arial" pitchFamily="34" charset="0"/>
                <a:cs typeface="Arial" pitchFamily="34" charset="0"/>
              </a:rPr>
              <a:t> O que o cliente quer?</a:t>
            </a:r>
          </a:p>
          <a:p>
            <a:pPr marL="1257300" lvl="2" indent="-342900" algn="l">
              <a:buFont typeface="Wingdings" panose="05000000000000000000" pitchFamily="2" charset="2"/>
              <a:buChar char="ü"/>
            </a:pPr>
            <a:r>
              <a:rPr lang="pt-BR" sz="2800" dirty="0">
                <a:latin typeface="Arial" pitchFamily="34" charset="0"/>
                <a:cs typeface="Arial" pitchFamily="34" charset="0"/>
              </a:rPr>
              <a:t>Atendimento aos requisitos </a:t>
            </a:r>
            <a:r>
              <a:rPr lang="pt-BR" sz="280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especificados</a:t>
            </a:r>
          </a:p>
          <a:p>
            <a:pPr marL="1257300" lvl="2" indent="-342900" algn="l">
              <a:buFont typeface="Wingdings" panose="05000000000000000000" pitchFamily="2" charset="2"/>
              <a:buChar char="ü"/>
            </a:pPr>
            <a:r>
              <a:rPr lang="pt-BR" sz="2800" dirty="0">
                <a:latin typeface="Arial" pitchFamily="34" charset="0"/>
                <a:cs typeface="Arial" pitchFamily="34" charset="0"/>
              </a:rPr>
              <a:t>Defeito </a:t>
            </a:r>
            <a:r>
              <a:rPr lang="pt-BR" sz="28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zero</a:t>
            </a:r>
          </a:p>
          <a:p>
            <a:pPr marL="1257300" lvl="2" indent="-342900" algn="l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Alto</a:t>
            </a:r>
            <a:r>
              <a:rPr lang="pt-BR" sz="2800" dirty="0">
                <a:latin typeface="Arial" pitchFamily="34" charset="0"/>
                <a:cs typeface="Arial" pitchFamily="34" charset="0"/>
              </a:rPr>
              <a:t> desempenho</a:t>
            </a:r>
          </a:p>
          <a:p>
            <a:pPr marL="1257300" lvl="2" indent="-342900" algn="l">
              <a:buFont typeface="Wingdings" panose="05000000000000000000" pitchFamily="2" charset="2"/>
              <a:buChar char="ü"/>
            </a:pPr>
            <a:r>
              <a:rPr lang="pt-BR" sz="2800" dirty="0">
                <a:latin typeface="Arial" pitchFamily="34" charset="0"/>
                <a:cs typeface="Arial" pitchFamily="34" charset="0"/>
              </a:rPr>
              <a:t>Baixo </a:t>
            </a:r>
            <a:r>
              <a:rPr lang="pt-BR" sz="28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custo</a:t>
            </a:r>
          </a:p>
          <a:p>
            <a:pPr marL="1257300" lvl="2" indent="-342900" algn="l">
              <a:buFont typeface="Wingdings" panose="05000000000000000000" pitchFamily="2" charset="2"/>
              <a:buChar char="ü"/>
            </a:pPr>
            <a:r>
              <a:rPr lang="pt-BR" sz="2800" dirty="0">
                <a:latin typeface="Arial" pitchFamily="34" charset="0"/>
                <a:cs typeface="Arial" pitchFamily="34" charset="0"/>
              </a:rPr>
              <a:t>Desenvolvimento </a:t>
            </a:r>
            <a:r>
              <a:rPr lang="pt-BR" sz="28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rápido</a:t>
            </a:r>
          </a:p>
          <a:p>
            <a:pPr marL="1257300" lvl="2" indent="-342900" algn="l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Facilidade</a:t>
            </a:r>
            <a:r>
              <a:rPr lang="pt-BR" sz="2800" dirty="0">
                <a:latin typeface="Arial" pitchFamily="34" charset="0"/>
                <a:cs typeface="Arial" pitchFamily="34" charset="0"/>
              </a:rPr>
              <a:t> de uso</a:t>
            </a:r>
          </a:p>
          <a:p>
            <a:pPr marL="1257300" lvl="2" indent="-342900" algn="l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Eficiência</a:t>
            </a:r>
            <a:r>
              <a:rPr lang="pt-BR" sz="2800" dirty="0">
                <a:latin typeface="Arial" pitchFamily="34" charset="0"/>
                <a:cs typeface="Arial" pitchFamily="34" charset="0"/>
              </a:rPr>
              <a:t> nos serviços associados</a:t>
            </a:r>
          </a:p>
          <a:p>
            <a:pPr marL="1257300" lvl="2" indent="-342900" algn="l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Inovação</a:t>
            </a:r>
            <a:endParaRPr lang="pt-BR" altLang="pt-BR" sz="2800" b="1" dirty="0">
              <a:solidFill>
                <a:srgbClr val="0000CC"/>
              </a:solidFill>
              <a:latin typeface="Arial" pitchFamily="34" charset="0"/>
              <a:ea typeface="Arial Bold" charset="0"/>
              <a:cs typeface="Arial" pitchFamily="34" charset="0"/>
              <a:sym typeface="Arial Bold" charset="0"/>
            </a:endParaRPr>
          </a:p>
        </p:txBody>
      </p:sp>
      <p:sp>
        <p:nvSpPr>
          <p:cNvPr id="3" name="Rectangle 3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17"/>
          <p:cNvSpPr txBox="1"/>
          <p:nvPr/>
        </p:nvSpPr>
        <p:spPr>
          <a:xfrm>
            <a:off x="8426945" y="621648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697661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BD730413-8798-9888-7BA3-2A0DF2B4A16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588"/>
            <a:ext cx="9144000" cy="593196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384458" y="1219393"/>
            <a:ext cx="850802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800" b="1" dirty="0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Portanto ...</a:t>
            </a:r>
          </a:p>
          <a:p>
            <a:pPr algn="l">
              <a:spcAft>
                <a:spcPts val="1200"/>
              </a:spcAft>
            </a:pPr>
            <a:endParaRPr lang="pt-BR" altLang="pt-BR" sz="2000" b="1" i="1" dirty="0">
              <a:latin typeface="Arial" pitchFamily="34" charset="0"/>
              <a:cs typeface="Arial" pitchFamily="34" charset="0"/>
              <a:sym typeface="Arial Bold" charset="0"/>
            </a:endParaRPr>
          </a:p>
          <a:p>
            <a:pPr algn="just">
              <a:spcAft>
                <a:spcPts val="1200"/>
              </a:spcAft>
            </a:pPr>
            <a:r>
              <a:rPr lang="pt-BR" sz="2000" dirty="0">
                <a:latin typeface="Arial" pitchFamily="34" charset="0"/>
                <a:cs typeface="Arial" pitchFamily="34" charset="0"/>
              </a:rPr>
              <a:t>A qualidade do produto está diretamente relacionada à qualidade do processo de desenvolvimento.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834962899"/>
              </p:ext>
            </p:extLst>
          </p:nvPr>
        </p:nvGraphicFramePr>
        <p:xfrm>
          <a:off x="1713836" y="2420889"/>
          <a:ext cx="6096000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7"/>
          <p:cNvSpPr txBox="1"/>
          <p:nvPr/>
        </p:nvSpPr>
        <p:spPr>
          <a:xfrm>
            <a:off x="8426945" y="621648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4035502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16239E19-6FBC-1816-A1D6-01149AAA34C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588"/>
            <a:ext cx="9144000" cy="593196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384458" y="908720"/>
            <a:ext cx="850802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800" b="1" dirty="0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Certificação da Qualidade</a:t>
            </a:r>
          </a:p>
          <a:p>
            <a:endParaRPr lang="pt-BR" altLang="pt-BR" sz="2800" b="1" dirty="0">
              <a:solidFill>
                <a:srgbClr val="0000FF"/>
              </a:solidFill>
              <a:latin typeface="Arial Bold" charset="0"/>
              <a:ea typeface="Arial Bold" charset="0"/>
              <a:cs typeface="Arial Bold" charset="0"/>
              <a:sym typeface="Arial Bold" charset="0"/>
            </a:endParaRPr>
          </a:p>
          <a:p>
            <a:pPr algn="l"/>
            <a:r>
              <a:rPr lang="pt-BR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2400" b="1" dirty="0">
                <a:latin typeface="Arial" pitchFamily="34" charset="0"/>
                <a:cs typeface="Arial" pitchFamily="34" charset="0"/>
              </a:rPr>
              <a:t>Por que Normalização Internacional?</a:t>
            </a:r>
          </a:p>
          <a:p>
            <a:pPr algn="l"/>
            <a:endParaRPr lang="pt-BR" sz="2400" dirty="0">
              <a:latin typeface="Arial" pitchFamily="34" charset="0"/>
              <a:cs typeface="Arial" pitchFamily="34" charset="0"/>
            </a:endParaRPr>
          </a:p>
          <a:p>
            <a:pPr algn="l">
              <a:buFont typeface="Wingdings" pitchFamily="2" charset="2"/>
              <a:buChar char="§"/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 Garantir a </a:t>
            </a:r>
            <a:r>
              <a:rPr lang="pt-BR" sz="240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confiabilidade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 do produto;</a:t>
            </a:r>
          </a:p>
          <a:p>
            <a:pPr algn="l">
              <a:buFont typeface="Wingdings" pitchFamily="2" charset="2"/>
              <a:buChar char="§"/>
            </a:pPr>
            <a:endParaRPr lang="pt-BR" sz="2400" dirty="0">
              <a:latin typeface="Arial" pitchFamily="34" charset="0"/>
              <a:cs typeface="Arial" pitchFamily="34" charset="0"/>
            </a:endParaRPr>
          </a:p>
          <a:p>
            <a:pPr algn="l">
              <a:buFont typeface="Wingdings" pitchFamily="2" charset="2"/>
              <a:buChar char="§"/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 Reduzir custos e evitar </a:t>
            </a:r>
            <a:r>
              <a:rPr lang="pt-BR" sz="24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desperdícios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 e </a:t>
            </a:r>
            <a:r>
              <a:rPr lang="pt-BR" sz="24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retrabalhos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;</a:t>
            </a:r>
          </a:p>
          <a:p>
            <a:pPr algn="l">
              <a:buFont typeface="Wingdings" pitchFamily="2" charset="2"/>
              <a:buChar char="§"/>
            </a:pPr>
            <a:endParaRPr lang="pt-BR" sz="2400" dirty="0">
              <a:latin typeface="Arial" pitchFamily="34" charset="0"/>
              <a:cs typeface="Arial" pitchFamily="34" charset="0"/>
            </a:endParaRPr>
          </a:p>
          <a:p>
            <a:pPr algn="l">
              <a:buFont typeface="Wingdings" pitchFamily="2" charset="2"/>
              <a:buChar char="§"/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 Implementar e utilizar </a:t>
            </a:r>
            <a:r>
              <a:rPr lang="pt-BR" sz="240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práticas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 reconhecidas internacionalmente;</a:t>
            </a:r>
          </a:p>
          <a:p>
            <a:pPr algn="l">
              <a:buFont typeface="Wingdings" pitchFamily="2" charset="2"/>
              <a:buChar char="§"/>
            </a:pPr>
            <a:endParaRPr lang="pt-BR" sz="2400" dirty="0">
              <a:latin typeface="Arial" pitchFamily="34" charset="0"/>
              <a:cs typeface="Arial" pitchFamily="34" charset="0"/>
            </a:endParaRPr>
          </a:p>
          <a:p>
            <a:pPr algn="l">
              <a:buFont typeface="Wingdings" pitchFamily="2" charset="2"/>
              <a:buChar char="§"/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 Estabelecer </a:t>
            </a:r>
            <a:r>
              <a:rPr lang="pt-BR" sz="240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confiança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 no relacionamento com o cliente;</a:t>
            </a:r>
          </a:p>
          <a:p>
            <a:pPr algn="l">
              <a:buFont typeface="Wingdings" pitchFamily="2" charset="2"/>
              <a:buChar char="§"/>
            </a:pPr>
            <a:endParaRPr lang="pt-BR" sz="2400" dirty="0">
              <a:latin typeface="Arial" pitchFamily="34" charset="0"/>
              <a:cs typeface="Arial" pitchFamily="34" charset="0"/>
            </a:endParaRPr>
          </a:p>
          <a:p>
            <a:pPr algn="l">
              <a:buFont typeface="Wingdings" pitchFamily="2" charset="2"/>
              <a:buChar char="§"/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 Cartão de visita para o mercado </a:t>
            </a:r>
            <a:r>
              <a:rPr lang="pt-BR" sz="240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internacional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3" name="Rectangle 3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17"/>
          <p:cNvSpPr txBox="1"/>
          <p:nvPr/>
        </p:nvSpPr>
        <p:spPr>
          <a:xfrm>
            <a:off x="8426945" y="621648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4356535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Default Theme">
  <a:themeElements>
    <a:clrScheme name="Opulento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1187</TotalTime>
  <Words>1261</Words>
  <Application>Microsoft Office PowerPoint</Application>
  <PresentationFormat>Apresentação na tela (4:3)</PresentationFormat>
  <Paragraphs>189</Paragraphs>
  <Slides>24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24</vt:i4>
      </vt:variant>
    </vt:vector>
  </HeadingPairs>
  <TitlesOfParts>
    <vt:vector size="39" baseType="lpstr">
      <vt:lpstr>Arial</vt:lpstr>
      <vt:lpstr>Arial Bold</vt:lpstr>
      <vt:lpstr>Bahnschrift Condensed</vt:lpstr>
      <vt:lpstr>Calibri</vt:lpstr>
      <vt:lpstr>Comic Sans MS</vt:lpstr>
      <vt:lpstr>Gotham-Bold</vt:lpstr>
      <vt:lpstr>Gotham-Book</vt:lpstr>
      <vt:lpstr>Helvetica-Bold</vt:lpstr>
      <vt:lpstr>Tahoma</vt:lpstr>
      <vt:lpstr>Wingdings</vt:lpstr>
      <vt:lpstr>Default Theme</vt:lpstr>
      <vt:lpstr>1_Personalizar design</vt:lpstr>
      <vt:lpstr>2_Personalizar design</vt:lpstr>
      <vt:lpstr>Black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FIAP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Juliana Reyes</dc:creator>
  <cp:lastModifiedBy>Paulo Sergio Sampaio</cp:lastModifiedBy>
  <cp:revision>198</cp:revision>
  <dcterms:created xsi:type="dcterms:W3CDTF">2015-01-30T10:46:50Z</dcterms:created>
  <dcterms:modified xsi:type="dcterms:W3CDTF">2025-03-05T22:50:37Z</dcterms:modified>
</cp:coreProperties>
</file>